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9" r:id="rId4"/>
    <p:sldId id="259" r:id="rId5"/>
    <p:sldId id="280" r:id="rId6"/>
    <p:sldId id="262" r:id="rId7"/>
    <p:sldId id="263" r:id="rId8"/>
    <p:sldId id="264" r:id="rId9"/>
    <p:sldId id="266" r:id="rId10"/>
    <p:sldId id="267" r:id="rId11"/>
    <p:sldId id="268" r:id="rId12"/>
    <p:sldId id="281" r:id="rId13"/>
    <p:sldId id="269" r:id="rId14"/>
    <p:sldId id="270" r:id="rId15"/>
    <p:sldId id="282" r:id="rId16"/>
    <p:sldId id="271" r:id="rId17"/>
    <p:sldId id="275" r:id="rId18"/>
    <p:sldId id="272" r:id="rId19"/>
    <p:sldId id="283" r:id="rId20"/>
    <p:sldId id="273" r:id="rId21"/>
    <p:sldId id="274" r:id="rId22"/>
    <p:sldId id="277" r:id="rId23"/>
    <p:sldId id="278" r:id="rId2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C0C0"/>
    <a:srgbClr val="1D208F"/>
    <a:srgbClr val="211E54"/>
    <a:srgbClr val="F4E59C"/>
    <a:srgbClr val="DDDDDD"/>
    <a:srgbClr val="B2B2B2"/>
    <a:srgbClr val="D476D6"/>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942" autoAdjust="0"/>
    <p:restoredTop sz="94660"/>
  </p:normalViewPr>
  <p:slideViewPr>
    <p:cSldViewPr>
      <p:cViewPr>
        <p:scale>
          <a:sx n="75" d="100"/>
          <a:sy n="75" d="100"/>
        </p:scale>
        <p:origin x="-684"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lt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bwMode="gray">
          <a:xfrm>
            <a:off x="1066800" y="4648200"/>
            <a:ext cx="7543800" cy="838200"/>
          </a:xfrm>
          <a:extLst>
            <a:ext uri="{AF507438-7753-43E0-B8FC-AC1667EBCBE1}">
              <a14:hiddenEffects xmlns:a14="http://schemas.microsoft.com/office/drawing/2010/main">
                <a:effectLst>
                  <a:outerShdw dist="53882" dir="2700000" algn="ctr" rotWithShape="0">
                    <a:srgbClr val="000000"/>
                  </a:outerShdw>
                </a:effectLst>
              </a14:hiddenEffects>
            </a:ext>
          </a:extLst>
        </p:spPr>
        <p:txBody>
          <a:bodyPr/>
          <a:lstStyle>
            <a:lvl1pPr algn="r">
              <a:defRPr sz="5400"/>
            </a:lvl1pPr>
          </a:lstStyle>
          <a:p>
            <a:pPr lvl="0"/>
            <a:r>
              <a:rPr lang="en-US" noProof="0" smtClean="0"/>
              <a:t>Click to edit Master title style</a:t>
            </a:r>
          </a:p>
        </p:txBody>
      </p:sp>
      <p:sp>
        <p:nvSpPr>
          <p:cNvPr id="3075" name="Rectangle 3"/>
          <p:cNvSpPr>
            <a:spLocks noGrp="1" noChangeArrowheads="1"/>
          </p:cNvSpPr>
          <p:nvPr>
            <p:ph type="subTitle" idx="1"/>
          </p:nvPr>
        </p:nvSpPr>
        <p:spPr bwMode="gray">
          <a:xfrm>
            <a:off x="3429000" y="4267200"/>
            <a:ext cx="5181600" cy="457200"/>
          </a:xfrm>
        </p:spPr>
        <p:txBody>
          <a:bodyPr/>
          <a:lstStyle>
            <a:lvl1pPr marL="0" indent="0" algn="r">
              <a:buFont typeface="Wingdings" pitchFamily="2" charset="2"/>
              <a:buNone/>
              <a:defRPr sz="2400"/>
            </a:lvl1pPr>
          </a:lstStyle>
          <a:p>
            <a:pPr lvl="0"/>
            <a:r>
              <a:rPr lang="en-US" noProof="0" smtClean="0"/>
              <a:t>Click to edit Master subtitle style</a:t>
            </a:r>
          </a:p>
        </p:txBody>
      </p:sp>
      <p:sp>
        <p:nvSpPr>
          <p:cNvPr id="3076" name="Rectangle 4"/>
          <p:cNvSpPr>
            <a:spLocks noGrp="1" noChangeArrowheads="1"/>
          </p:cNvSpPr>
          <p:nvPr>
            <p:ph type="dt" sz="half" idx="2"/>
          </p:nvPr>
        </p:nvSpPr>
        <p:spPr bwMode="gray">
          <a:xfrm>
            <a:off x="457200" y="6477000"/>
            <a:ext cx="1371600" cy="152400"/>
          </a:xfrm>
        </p:spPr>
        <p:txBody>
          <a:bodyPr/>
          <a:lstStyle>
            <a:lvl1pPr>
              <a:defRPr/>
            </a:lvl1pPr>
          </a:lstStyle>
          <a:p>
            <a:endParaRPr lang="en-US"/>
          </a:p>
        </p:txBody>
      </p:sp>
      <p:sp>
        <p:nvSpPr>
          <p:cNvPr id="3078" name="Rectangle 6"/>
          <p:cNvSpPr>
            <a:spLocks noGrp="1" noChangeArrowheads="1"/>
          </p:cNvSpPr>
          <p:nvPr>
            <p:ph type="sldNum" sz="quarter" idx="4"/>
          </p:nvPr>
        </p:nvSpPr>
        <p:spPr bwMode="gray">
          <a:xfrm>
            <a:off x="1828800" y="6477000"/>
            <a:ext cx="838200" cy="152400"/>
          </a:xfrm>
        </p:spPr>
        <p:txBody>
          <a:bodyPr/>
          <a:lstStyle>
            <a:lvl1pPr>
              <a:defRPr/>
            </a:lvl1pPr>
          </a:lstStyle>
          <a:p>
            <a:fld id="{A557F3D1-8D74-444E-8A8A-ECD70740605E}" type="slidenum">
              <a:rPr lang="en-US"/>
              <a:pPr/>
              <a:t>‹#›</a:t>
            </a:fld>
            <a:endParaRPr lang="en-US"/>
          </a:p>
        </p:txBody>
      </p:sp>
      <p:sp>
        <p:nvSpPr>
          <p:cNvPr id="3099" name="Line 27"/>
          <p:cNvSpPr>
            <a:spLocks noChangeShapeType="1"/>
          </p:cNvSpPr>
          <p:nvPr/>
        </p:nvSpPr>
        <p:spPr bwMode="gray">
          <a:xfrm>
            <a:off x="444500" y="6375400"/>
            <a:ext cx="5257800" cy="0"/>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Rectangle 5"/>
          <p:cNvSpPr>
            <a:spLocks noGrp="1" noChangeArrowheads="1"/>
          </p:cNvSpPr>
          <p:nvPr>
            <p:ph type="ftr" sz="quarter" idx="3"/>
          </p:nvPr>
        </p:nvSpPr>
        <p:spPr bwMode="auto">
          <a:xfrm>
            <a:off x="5715000" y="6221412"/>
            <a:ext cx="1790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r>
              <a:rPr lang="en-US" smtClean="0"/>
              <a:t>http://www.uit.edu.vn</a:t>
            </a:r>
            <a:endParaRPr lang="en-US"/>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05800" y="5987375"/>
            <a:ext cx="762000" cy="794425"/>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9FB85D1-D0F0-41DD-A956-643097DDA814}" type="slidenum">
              <a:rPr lang="en-US"/>
              <a:pPr/>
              <a:t>‹#›</a:t>
            </a:fld>
            <a:endParaRPr lang="en-US"/>
          </a:p>
        </p:txBody>
      </p:sp>
      <p:sp>
        <p:nvSpPr>
          <p:cNvPr id="7" name="Footer Placeholder 4"/>
          <p:cNvSpPr>
            <a:spLocks noGrp="1"/>
          </p:cNvSpPr>
          <p:nvPr>
            <p:ph type="ftr" sz="quarter" idx="11"/>
          </p:nvPr>
        </p:nvSpPr>
        <p:spPr>
          <a:xfrm>
            <a:off x="6019800" y="6397625"/>
            <a:ext cx="1790700" cy="307975"/>
          </a:xfrm>
        </p:spPr>
        <p:txBody>
          <a:bodyPr/>
          <a:lstStyle>
            <a:lvl1pPr>
              <a:defRPr/>
            </a:lvl1pPr>
          </a:lstStyle>
          <a:p>
            <a:r>
              <a:rPr lang="en-US" smtClean="0"/>
              <a:t>http://www.uit.edu.vn</a:t>
            </a:r>
            <a:endParaRPr lang="en-US"/>
          </a:p>
        </p:txBody>
      </p:sp>
    </p:spTree>
    <p:extLst>
      <p:ext uri="{BB962C8B-B14F-4D97-AF65-F5344CB8AC3E}">
        <p14:creationId xmlns:p14="http://schemas.microsoft.com/office/powerpoint/2010/main" val="3088241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66700"/>
            <a:ext cx="2057400" cy="61341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66700"/>
            <a:ext cx="6019800" cy="61341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DCB2B9C-7ACF-4D79-AF7C-4A4CA10E13FA}" type="slidenum">
              <a:rPr lang="en-US"/>
              <a:pPr/>
              <a:t>‹#›</a:t>
            </a:fld>
            <a:endParaRPr lang="en-US"/>
          </a:p>
        </p:txBody>
      </p:sp>
      <p:sp>
        <p:nvSpPr>
          <p:cNvPr id="7" name="Footer Placeholder 4"/>
          <p:cNvSpPr>
            <a:spLocks noGrp="1"/>
          </p:cNvSpPr>
          <p:nvPr>
            <p:ph type="ftr" sz="quarter" idx="11"/>
          </p:nvPr>
        </p:nvSpPr>
        <p:spPr>
          <a:xfrm>
            <a:off x="6019800" y="6397625"/>
            <a:ext cx="1790700" cy="307975"/>
          </a:xfrm>
        </p:spPr>
        <p:txBody>
          <a:bodyPr/>
          <a:lstStyle>
            <a:lvl1pPr>
              <a:defRPr/>
            </a:lvl1pPr>
          </a:lstStyle>
          <a:p>
            <a:r>
              <a:rPr lang="en-US" smtClean="0"/>
              <a:t>http://www.uit.edu.vn</a:t>
            </a:r>
            <a:endParaRPr lang="en-US"/>
          </a:p>
        </p:txBody>
      </p:sp>
    </p:spTree>
    <p:extLst>
      <p:ext uri="{BB962C8B-B14F-4D97-AF65-F5344CB8AC3E}">
        <p14:creationId xmlns:p14="http://schemas.microsoft.com/office/powerpoint/2010/main" val="2221371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r>
              <a:rPr lang="en-US" smtClean="0"/>
              <a:t>http://www.uit.edu.vn</a:t>
            </a:r>
            <a:endParaRPr lang="en-US"/>
          </a:p>
        </p:txBody>
      </p:sp>
      <p:sp>
        <p:nvSpPr>
          <p:cNvPr id="6" name="Slide Number Placeholder 5"/>
          <p:cNvSpPr>
            <a:spLocks noGrp="1"/>
          </p:cNvSpPr>
          <p:nvPr>
            <p:ph type="sldNum" sz="quarter" idx="12"/>
          </p:nvPr>
        </p:nvSpPr>
        <p:spPr/>
        <p:txBody>
          <a:bodyPr/>
          <a:lstStyle>
            <a:lvl1pPr>
              <a:defRPr/>
            </a:lvl1pPr>
          </a:lstStyle>
          <a:p>
            <a:fld id="{845E3117-1AE7-4ACC-839B-C69B4E3F6E58}" type="slidenum">
              <a:rPr lang="en-US"/>
              <a:pPr/>
              <a:t>‹#›</a:t>
            </a:fld>
            <a:endParaRPr lang="en-US"/>
          </a:p>
        </p:txBody>
      </p:sp>
    </p:spTree>
    <p:extLst>
      <p:ext uri="{BB962C8B-B14F-4D97-AF65-F5344CB8AC3E}">
        <p14:creationId xmlns:p14="http://schemas.microsoft.com/office/powerpoint/2010/main" val="2146213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88CB06-C38E-454F-B932-4DDABA862387}" type="slidenum">
              <a:rPr lang="en-US"/>
              <a:pPr/>
              <a:t>‹#›</a:t>
            </a:fld>
            <a:endParaRPr lang="en-US"/>
          </a:p>
        </p:txBody>
      </p:sp>
      <p:sp>
        <p:nvSpPr>
          <p:cNvPr id="7" name="Footer Placeholder 4"/>
          <p:cNvSpPr>
            <a:spLocks noGrp="1"/>
          </p:cNvSpPr>
          <p:nvPr>
            <p:ph type="ftr" sz="quarter" idx="11"/>
          </p:nvPr>
        </p:nvSpPr>
        <p:spPr>
          <a:xfrm>
            <a:off x="6019800" y="6397625"/>
            <a:ext cx="1790700" cy="307975"/>
          </a:xfrm>
        </p:spPr>
        <p:txBody>
          <a:bodyPr/>
          <a:lstStyle>
            <a:lvl1pPr>
              <a:defRPr/>
            </a:lvl1pPr>
          </a:lstStyle>
          <a:p>
            <a:r>
              <a:rPr lang="en-US" smtClean="0"/>
              <a:t>http://www.uit.edu.vn</a:t>
            </a:r>
            <a:endParaRPr lang="en-US"/>
          </a:p>
        </p:txBody>
      </p:sp>
    </p:spTree>
    <p:extLst>
      <p:ext uri="{BB962C8B-B14F-4D97-AF65-F5344CB8AC3E}">
        <p14:creationId xmlns:p14="http://schemas.microsoft.com/office/powerpoint/2010/main" val="3402088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2192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86300" y="12192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1FEA446-2F36-4C8C-9C0B-AE3BB5AC2133}" type="slidenum">
              <a:rPr lang="en-US"/>
              <a:pPr/>
              <a:t>‹#›</a:t>
            </a:fld>
            <a:endParaRPr lang="en-US"/>
          </a:p>
        </p:txBody>
      </p:sp>
      <p:sp>
        <p:nvSpPr>
          <p:cNvPr id="8" name="Footer Placeholder 4"/>
          <p:cNvSpPr>
            <a:spLocks noGrp="1"/>
          </p:cNvSpPr>
          <p:nvPr>
            <p:ph type="ftr" sz="quarter" idx="11"/>
          </p:nvPr>
        </p:nvSpPr>
        <p:spPr>
          <a:xfrm>
            <a:off x="6019800" y="6397625"/>
            <a:ext cx="1790700" cy="307975"/>
          </a:xfrm>
        </p:spPr>
        <p:txBody>
          <a:bodyPr/>
          <a:lstStyle>
            <a:lvl1pPr>
              <a:defRPr/>
            </a:lvl1pPr>
          </a:lstStyle>
          <a:p>
            <a:r>
              <a:rPr lang="en-US" smtClean="0"/>
              <a:t>http://www.uit.edu.vn</a:t>
            </a:r>
            <a:endParaRPr lang="en-US"/>
          </a:p>
        </p:txBody>
      </p:sp>
    </p:spTree>
    <p:extLst>
      <p:ext uri="{BB962C8B-B14F-4D97-AF65-F5344CB8AC3E}">
        <p14:creationId xmlns:p14="http://schemas.microsoft.com/office/powerpoint/2010/main" val="664387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178D7A02-9E33-47F6-B66F-41C4B4A93D4A}" type="slidenum">
              <a:rPr lang="en-US"/>
              <a:pPr/>
              <a:t>‹#›</a:t>
            </a:fld>
            <a:endParaRPr lang="en-US"/>
          </a:p>
        </p:txBody>
      </p:sp>
      <p:sp>
        <p:nvSpPr>
          <p:cNvPr id="10" name="Footer Placeholder 4"/>
          <p:cNvSpPr>
            <a:spLocks noGrp="1"/>
          </p:cNvSpPr>
          <p:nvPr>
            <p:ph type="ftr" sz="quarter" idx="11"/>
          </p:nvPr>
        </p:nvSpPr>
        <p:spPr>
          <a:xfrm>
            <a:off x="6019800" y="6397625"/>
            <a:ext cx="1790700" cy="307975"/>
          </a:xfrm>
        </p:spPr>
        <p:txBody>
          <a:bodyPr/>
          <a:lstStyle>
            <a:lvl1pPr>
              <a:defRPr/>
            </a:lvl1pPr>
          </a:lstStyle>
          <a:p>
            <a:r>
              <a:rPr lang="en-US" smtClean="0"/>
              <a:t>http://www.uit.edu.vn</a:t>
            </a:r>
            <a:endParaRPr lang="en-US"/>
          </a:p>
        </p:txBody>
      </p:sp>
    </p:spTree>
    <p:extLst>
      <p:ext uri="{BB962C8B-B14F-4D97-AF65-F5344CB8AC3E}">
        <p14:creationId xmlns:p14="http://schemas.microsoft.com/office/powerpoint/2010/main" val="2440509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A7767B3E-DD85-4BA0-B6F8-040D873244A5}" type="slidenum">
              <a:rPr lang="en-US"/>
              <a:pPr/>
              <a:t>‹#›</a:t>
            </a:fld>
            <a:endParaRPr lang="en-US"/>
          </a:p>
        </p:txBody>
      </p:sp>
      <p:sp>
        <p:nvSpPr>
          <p:cNvPr id="6" name="Footer Placeholder 4"/>
          <p:cNvSpPr>
            <a:spLocks noGrp="1"/>
          </p:cNvSpPr>
          <p:nvPr>
            <p:ph type="ftr" sz="quarter" idx="11"/>
          </p:nvPr>
        </p:nvSpPr>
        <p:spPr>
          <a:xfrm>
            <a:off x="6019800" y="6397625"/>
            <a:ext cx="1790700" cy="307975"/>
          </a:xfrm>
        </p:spPr>
        <p:txBody>
          <a:bodyPr/>
          <a:lstStyle>
            <a:lvl1pPr>
              <a:defRPr/>
            </a:lvl1pPr>
          </a:lstStyle>
          <a:p>
            <a:r>
              <a:rPr lang="en-US" smtClean="0"/>
              <a:t>http://www.uit.edu.vn</a:t>
            </a:r>
            <a:endParaRPr lang="en-US"/>
          </a:p>
        </p:txBody>
      </p:sp>
    </p:spTree>
    <p:extLst>
      <p:ext uri="{BB962C8B-B14F-4D97-AF65-F5344CB8AC3E}">
        <p14:creationId xmlns:p14="http://schemas.microsoft.com/office/powerpoint/2010/main" val="29260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A23CBEE3-1AE9-4D6C-993B-527A8F067DBC}" type="slidenum">
              <a:rPr lang="en-US"/>
              <a:pPr/>
              <a:t>‹#›</a:t>
            </a:fld>
            <a:endParaRPr lang="en-US"/>
          </a:p>
        </p:txBody>
      </p:sp>
      <p:sp>
        <p:nvSpPr>
          <p:cNvPr id="5" name="Footer Placeholder 4"/>
          <p:cNvSpPr>
            <a:spLocks noGrp="1"/>
          </p:cNvSpPr>
          <p:nvPr>
            <p:ph type="ftr" sz="quarter" idx="11"/>
          </p:nvPr>
        </p:nvSpPr>
        <p:spPr>
          <a:xfrm>
            <a:off x="6019800" y="6397625"/>
            <a:ext cx="1790700" cy="307975"/>
          </a:xfrm>
        </p:spPr>
        <p:txBody>
          <a:bodyPr/>
          <a:lstStyle>
            <a:lvl1pPr>
              <a:defRPr/>
            </a:lvl1pPr>
          </a:lstStyle>
          <a:p>
            <a:r>
              <a:rPr lang="en-US" smtClean="0"/>
              <a:t>http://www.uit.edu.vn</a:t>
            </a:r>
            <a:endParaRPr lang="en-US"/>
          </a:p>
        </p:txBody>
      </p:sp>
    </p:spTree>
    <p:extLst>
      <p:ext uri="{BB962C8B-B14F-4D97-AF65-F5344CB8AC3E}">
        <p14:creationId xmlns:p14="http://schemas.microsoft.com/office/powerpoint/2010/main" val="1013733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0EF72CC-CB2E-4D20-B91E-0AA8524F287D}" type="slidenum">
              <a:rPr lang="en-US"/>
              <a:pPr/>
              <a:t>‹#›</a:t>
            </a:fld>
            <a:endParaRPr lang="en-US"/>
          </a:p>
        </p:txBody>
      </p:sp>
      <p:sp>
        <p:nvSpPr>
          <p:cNvPr id="8" name="Footer Placeholder 4"/>
          <p:cNvSpPr>
            <a:spLocks noGrp="1"/>
          </p:cNvSpPr>
          <p:nvPr>
            <p:ph type="ftr" sz="quarter" idx="11"/>
          </p:nvPr>
        </p:nvSpPr>
        <p:spPr>
          <a:xfrm>
            <a:off x="6019800" y="6397625"/>
            <a:ext cx="1790700" cy="307975"/>
          </a:xfrm>
        </p:spPr>
        <p:txBody>
          <a:bodyPr/>
          <a:lstStyle>
            <a:lvl1pPr>
              <a:defRPr/>
            </a:lvl1pPr>
          </a:lstStyle>
          <a:p>
            <a:r>
              <a:rPr lang="en-US" smtClean="0"/>
              <a:t>http://www.uit.edu.vn</a:t>
            </a:r>
            <a:endParaRPr lang="en-US"/>
          </a:p>
        </p:txBody>
      </p:sp>
    </p:spTree>
    <p:extLst>
      <p:ext uri="{BB962C8B-B14F-4D97-AF65-F5344CB8AC3E}">
        <p14:creationId xmlns:p14="http://schemas.microsoft.com/office/powerpoint/2010/main" val="32209801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9432F55D-BE96-4F61-8300-CB46F6AFDB17}" type="slidenum">
              <a:rPr lang="en-US"/>
              <a:pPr/>
              <a:t>‹#›</a:t>
            </a:fld>
            <a:endParaRPr lang="en-US"/>
          </a:p>
        </p:txBody>
      </p:sp>
      <p:sp>
        <p:nvSpPr>
          <p:cNvPr id="8" name="Footer Placeholder 4"/>
          <p:cNvSpPr>
            <a:spLocks noGrp="1"/>
          </p:cNvSpPr>
          <p:nvPr>
            <p:ph type="ftr" sz="quarter" idx="11"/>
          </p:nvPr>
        </p:nvSpPr>
        <p:spPr>
          <a:xfrm>
            <a:off x="6019800" y="6397625"/>
            <a:ext cx="1790700" cy="307975"/>
          </a:xfrm>
        </p:spPr>
        <p:txBody>
          <a:bodyPr/>
          <a:lstStyle>
            <a:lvl1pPr>
              <a:defRPr/>
            </a:lvl1pPr>
          </a:lstStyle>
          <a:p>
            <a:r>
              <a:rPr lang="en-US" smtClean="0"/>
              <a:t>http://www.uit.edu.vn</a:t>
            </a:r>
            <a:endParaRPr lang="en-US"/>
          </a:p>
        </p:txBody>
      </p:sp>
    </p:spTree>
    <p:extLst>
      <p:ext uri="{BB962C8B-B14F-4D97-AF65-F5344CB8AC3E}">
        <p14:creationId xmlns:p14="http://schemas.microsoft.com/office/powerpoint/2010/main" val="2257032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black">
          <a:xfrm>
            <a:off x="457200" y="266700"/>
            <a:ext cx="7277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45791" dir="3378596"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8" name="Rectangle 4"/>
          <p:cNvSpPr>
            <a:spLocks noGrp="1" noChangeArrowheads="1"/>
          </p:cNvSpPr>
          <p:nvPr>
            <p:ph type="dt" sz="half" idx="2"/>
          </p:nvPr>
        </p:nvSpPr>
        <p:spPr bwMode="auto">
          <a:xfrm>
            <a:off x="279400" y="6515100"/>
            <a:ext cx="12192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029" name="Rectangle 5"/>
          <p:cNvSpPr>
            <a:spLocks noGrp="1" noChangeArrowheads="1"/>
          </p:cNvSpPr>
          <p:nvPr>
            <p:ph type="ftr" sz="quarter" idx="3"/>
          </p:nvPr>
        </p:nvSpPr>
        <p:spPr bwMode="auto">
          <a:xfrm>
            <a:off x="6019800" y="6397625"/>
            <a:ext cx="1790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r>
              <a:rPr lang="en-US" smtClean="0"/>
              <a:t>http://www.uit.edu.vn</a:t>
            </a:r>
            <a:endParaRPr lang="en-US"/>
          </a:p>
        </p:txBody>
      </p:sp>
      <p:sp>
        <p:nvSpPr>
          <p:cNvPr id="1030" name="Rectangle 6"/>
          <p:cNvSpPr>
            <a:spLocks noGrp="1" noChangeArrowheads="1"/>
          </p:cNvSpPr>
          <p:nvPr>
            <p:ph type="sldNum" sz="quarter" idx="4"/>
          </p:nvPr>
        </p:nvSpPr>
        <p:spPr bwMode="auto">
          <a:xfrm>
            <a:off x="1498600" y="6515100"/>
            <a:ext cx="12954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fld id="{4DF6EF32-F62F-4E88-84E6-506F77E74492}" type="slidenum">
              <a:rPr lang="en-US"/>
              <a:pPr/>
              <a:t>‹#›</a:t>
            </a:fld>
            <a:endParaRPr lang="en-US"/>
          </a:p>
        </p:txBody>
      </p:sp>
      <p:sp>
        <p:nvSpPr>
          <p:cNvPr id="1027" name="Rectangle 3"/>
          <p:cNvSpPr>
            <a:spLocks noGrp="1" noChangeArrowheads="1"/>
          </p:cNvSpPr>
          <p:nvPr>
            <p:ph type="body" idx="1"/>
          </p:nvPr>
        </p:nvSpPr>
        <p:spPr bwMode="auto">
          <a:xfrm>
            <a:off x="533400" y="1219200"/>
            <a:ext cx="81534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57" name="Line 33"/>
          <p:cNvSpPr>
            <a:spLocks noChangeShapeType="1"/>
          </p:cNvSpPr>
          <p:nvPr/>
        </p:nvSpPr>
        <p:spPr bwMode="auto">
          <a:xfrm>
            <a:off x="304800" y="6553200"/>
            <a:ext cx="5715000" cy="0"/>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 name="Picture 1"/>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8305800" y="5987375"/>
            <a:ext cx="762000" cy="794425"/>
          </a:xfrm>
          <a:prstGeom prst="rect">
            <a:avLst/>
          </a:prstGeom>
        </p:spPr>
      </p:pic>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sldNum="0" hdr="0" dt="0"/>
  <p:txStyles>
    <p:titleStyle>
      <a:lvl1pPr algn="l" rtl="0" eaLnBrk="1" fontAlgn="base" hangingPunct="1">
        <a:spcBef>
          <a:spcPct val="0"/>
        </a:spcBef>
        <a:spcAft>
          <a:spcPct val="0"/>
        </a:spcAft>
        <a:defRPr sz="3600" b="1">
          <a:solidFill>
            <a:schemeClr val="tx1"/>
          </a:solidFill>
          <a:latin typeface="+mj-lt"/>
          <a:ea typeface="+mj-ea"/>
          <a:cs typeface="+mj-cs"/>
        </a:defRPr>
      </a:lvl1pPr>
      <a:lvl2pPr algn="l" rtl="0" eaLnBrk="1" fontAlgn="base" hangingPunct="1">
        <a:spcBef>
          <a:spcPct val="0"/>
        </a:spcBef>
        <a:spcAft>
          <a:spcPct val="0"/>
        </a:spcAft>
        <a:defRPr sz="3600" b="1">
          <a:solidFill>
            <a:schemeClr val="tx1"/>
          </a:solidFill>
          <a:latin typeface="Arial" charset="0"/>
        </a:defRPr>
      </a:lvl2pPr>
      <a:lvl3pPr algn="l" rtl="0" eaLnBrk="1" fontAlgn="base" hangingPunct="1">
        <a:spcBef>
          <a:spcPct val="0"/>
        </a:spcBef>
        <a:spcAft>
          <a:spcPct val="0"/>
        </a:spcAft>
        <a:defRPr sz="3600" b="1">
          <a:solidFill>
            <a:schemeClr val="tx1"/>
          </a:solidFill>
          <a:latin typeface="Arial" charset="0"/>
        </a:defRPr>
      </a:lvl3pPr>
      <a:lvl4pPr algn="l" rtl="0" eaLnBrk="1" fontAlgn="base" hangingPunct="1">
        <a:spcBef>
          <a:spcPct val="0"/>
        </a:spcBef>
        <a:spcAft>
          <a:spcPct val="0"/>
        </a:spcAft>
        <a:defRPr sz="3600" b="1">
          <a:solidFill>
            <a:schemeClr val="tx1"/>
          </a:solidFill>
          <a:latin typeface="Arial" charset="0"/>
        </a:defRPr>
      </a:lvl4pPr>
      <a:lvl5pPr algn="l" rtl="0" eaLnBrk="1" fontAlgn="base" hangingPunct="1">
        <a:spcBef>
          <a:spcPct val="0"/>
        </a:spcBef>
        <a:spcAft>
          <a:spcPct val="0"/>
        </a:spcAft>
        <a:defRPr sz="3600" b="1">
          <a:solidFill>
            <a:schemeClr val="tx1"/>
          </a:solidFill>
          <a:latin typeface="Arial" charset="0"/>
        </a:defRPr>
      </a:lvl5pPr>
      <a:lvl6pPr marL="457200" algn="l" rtl="0" eaLnBrk="1" fontAlgn="base" hangingPunct="1">
        <a:spcBef>
          <a:spcPct val="0"/>
        </a:spcBef>
        <a:spcAft>
          <a:spcPct val="0"/>
        </a:spcAft>
        <a:defRPr sz="3600" b="1">
          <a:solidFill>
            <a:schemeClr val="tx1"/>
          </a:solidFill>
          <a:latin typeface="Arial" charset="0"/>
        </a:defRPr>
      </a:lvl6pPr>
      <a:lvl7pPr marL="914400" algn="l" rtl="0" eaLnBrk="1" fontAlgn="base" hangingPunct="1">
        <a:spcBef>
          <a:spcPct val="0"/>
        </a:spcBef>
        <a:spcAft>
          <a:spcPct val="0"/>
        </a:spcAft>
        <a:defRPr sz="3600" b="1">
          <a:solidFill>
            <a:schemeClr val="tx1"/>
          </a:solidFill>
          <a:latin typeface="Arial" charset="0"/>
        </a:defRPr>
      </a:lvl7pPr>
      <a:lvl8pPr marL="1371600" algn="l" rtl="0" eaLnBrk="1" fontAlgn="base" hangingPunct="1">
        <a:spcBef>
          <a:spcPct val="0"/>
        </a:spcBef>
        <a:spcAft>
          <a:spcPct val="0"/>
        </a:spcAft>
        <a:defRPr sz="3600" b="1">
          <a:solidFill>
            <a:schemeClr val="tx1"/>
          </a:solidFill>
          <a:latin typeface="Arial" charset="0"/>
        </a:defRPr>
      </a:lvl8pPr>
      <a:lvl9pPr marL="1828800" algn="l" rtl="0" eaLnBrk="1" fontAlgn="base" hangingPunct="1">
        <a:spcBef>
          <a:spcPct val="0"/>
        </a:spcBef>
        <a:spcAft>
          <a:spcPct val="0"/>
        </a:spcAft>
        <a:defRPr sz="3600" b="1">
          <a:solidFill>
            <a:schemeClr val="tx1"/>
          </a:solidFill>
          <a:latin typeface="Arial" charset="0"/>
        </a:defRPr>
      </a:lvl9pPr>
    </p:titleStyle>
    <p:bodyStyle>
      <a:lvl1pPr marL="342900" indent="-342900" algn="l" rtl="0" eaLnBrk="1" fontAlgn="base" hangingPunct="1">
        <a:spcBef>
          <a:spcPct val="20000"/>
        </a:spcBef>
        <a:spcAft>
          <a:spcPct val="0"/>
        </a:spcAft>
        <a:buClr>
          <a:schemeClr val="tx2"/>
        </a:buClr>
        <a:buSzPct val="115000"/>
        <a:buFont typeface="Wingdings" pitchFamily="2" charset="2"/>
        <a:buChar char="§"/>
        <a:defRPr sz="2800">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mn-lt"/>
        </a:defRPr>
      </a:lvl2pPr>
      <a:lvl3pPr marL="1143000" indent="-228600" algn="l" rtl="0" eaLnBrk="1" fontAlgn="base" hangingPunct="1">
        <a:spcBef>
          <a:spcPct val="20000"/>
        </a:spcBef>
        <a:spcAft>
          <a:spcPct val="0"/>
        </a:spcAft>
        <a:buChar char="•"/>
        <a:defRPr sz="20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4038600"/>
            <a:ext cx="7543800" cy="838200"/>
          </a:xfrm>
        </p:spPr>
        <p:txBody>
          <a:bodyPr/>
          <a:lstStyle/>
          <a:p>
            <a:r>
              <a:rPr lang="en-US" sz="2800"/>
              <a:t>HỆ THỐNG KHUYẾN NGHỊ HỖ TRỢ KHÁCH DU LỊCH DÙNG ĐIỆN THOẠI ANDROID</a:t>
            </a:r>
          </a:p>
        </p:txBody>
      </p:sp>
      <p:sp>
        <p:nvSpPr>
          <p:cNvPr id="3" name="Subtitle 2"/>
          <p:cNvSpPr>
            <a:spLocks noGrp="1"/>
          </p:cNvSpPr>
          <p:nvPr>
            <p:ph type="subTitle" idx="1"/>
          </p:nvPr>
        </p:nvSpPr>
        <p:spPr>
          <a:xfrm>
            <a:off x="4038600" y="5105400"/>
            <a:ext cx="5181600" cy="457200"/>
          </a:xfrm>
        </p:spPr>
        <p:txBody>
          <a:bodyPr/>
          <a:lstStyle/>
          <a:p>
            <a:pPr algn="ctr"/>
            <a:r>
              <a:rPr lang="en-US" sz="1600" i="1" u="sng" smtClean="0">
                <a:solidFill>
                  <a:schemeClr val="tx1"/>
                </a:solidFill>
              </a:rPr>
              <a:t>Nhóm SV thực hiện:</a:t>
            </a:r>
          </a:p>
          <a:p>
            <a:pPr algn="ctr"/>
            <a:r>
              <a:rPr lang="en-US" sz="1600" smtClean="0">
                <a:solidFill>
                  <a:schemeClr val="tx1"/>
                </a:solidFill>
              </a:rPr>
              <a:t>Nguyễn Minh Hiếu – 07520117</a:t>
            </a:r>
          </a:p>
          <a:p>
            <a:pPr algn="ctr"/>
            <a:r>
              <a:rPr lang="en-US" sz="1600" smtClean="0">
                <a:solidFill>
                  <a:schemeClr val="tx1"/>
                </a:solidFill>
              </a:rPr>
              <a:t>Lê Trọng Hiếu - 07520119</a:t>
            </a:r>
            <a:endParaRPr lang="en-US" sz="1600">
              <a:solidFill>
                <a:schemeClr val="tx1"/>
              </a:solidFill>
            </a:endParaRPr>
          </a:p>
        </p:txBody>
      </p:sp>
      <p:sp>
        <p:nvSpPr>
          <p:cNvPr id="4" name="Footer Placeholder 3"/>
          <p:cNvSpPr>
            <a:spLocks noGrp="1"/>
          </p:cNvSpPr>
          <p:nvPr>
            <p:ph type="ftr" sz="quarter" idx="3"/>
          </p:nvPr>
        </p:nvSpPr>
        <p:spPr/>
        <p:txBody>
          <a:bodyPr/>
          <a:lstStyle/>
          <a:p>
            <a:r>
              <a:rPr lang="en-US" smtClean="0"/>
              <a:t>http://www.uit.edu.vn</a:t>
            </a:r>
            <a:endParaRPr lang="en-US"/>
          </a:p>
        </p:txBody>
      </p:sp>
      <p:sp>
        <p:nvSpPr>
          <p:cNvPr id="5" name="Subtitle 2"/>
          <p:cNvSpPr txBox="1">
            <a:spLocks/>
          </p:cNvSpPr>
          <p:nvPr/>
        </p:nvSpPr>
        <p:spPr bwMode="gray">
          <a:xfrm>
            <a:off x="-609600" y="5105400"/>
            <a:ext cx="518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r" rtl="0" eaLnBrk="1" fontAlgn="base" hangingPunct="1">
              <a:spcBef>
                <a:spcPct val="20000"/>
              </a:spcBef>
              <a:spcAft>
                <a:spcPct val="0"/>
              </a:spcAft>
              <a:buClr>
                <a:schemeClr val="tx2"/>
              </a:buClr>
              <a:buSzPct val="115000"/>
              <a:buFont typeface="Wingdings" pitchFamily="2" charset="2"/>
              <a:buNone/>
              <a:defRPr sz="2400">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mn-lt"/>
              </a:defRPr>
            </a:lvl2pPr>
            <a:lvl3pPr marL="1143000" indent="-228600" algn="l" rtl="0" eaLnBrk="1" fontAlgn="base" hangingPunct="1">
              <a:spcBef>
                <a:spcPct val="20000"/>
              </a:spcBef>
              <a:spcAft>
                <a:spcPct val="0"/>
              </a:spcAft>
              <a:buChar char="•"/>
              <a:defRPr sz="20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lgn="ctr"/>
            <a:r>
              <a:rPr lang="en-US" sz="1600" i="1" u="sng" smtClean="0">
                <a:solidFill>
                  <a:schemeClr val="tx1"/>
                </a:solidFill>
              </a:rPr>
              <a:t>GV hướng dẫn:</a:t>
            </a:r>
            <a:r>
              <a:rPr lang="en-US" sz="1600" u="sng" smtClean="0">
                <a:solidFill>
                  <a:schemeClr val="tx1"/>
                </a:solidFill>
              </a:rPr>
              <a:t> </a:t>
            </a:r>
          </a:p>
          <a:p>
            <a:pPr algn="ctr"/>
            <a:r>
              <a:rPr lang="en-US" sz="1600" smtClean="0">
                <a:solidFill>
                  <a:schemeClr val="tx1"/>
                </a:solidFill>
              </a:rPr>
              <a:t>ThS. Huỳnh Hữu Việt</a:t>
            </a:r>
            <a:endParaRPr lang="en-US" sz="1600">
              <a:solidFill>
                <a:schemeClr val="tx1"/>
              </a:solidFill>
            </a:endParaRPr>
          </a:p>
        </p:txBody>
      </p:sp>
      <p:sp>
        <p:nvSpPr>
          <p:cNvPr id="6" name="TextBox 5"/>
          <p:cNvSpPr txBox="1"/>
          <p:nvPr/>
        </p:nvSpPr>
        <p:spPr>
          <a:xfrm>
            <a:off x="333641" y="6412468"/>
            <a:ext cx="5533759" cy="369332"/>
          </a:xfrm>
          <a:prstGeom prst="rect">
            <a:avLst/>
          </a:prstGeom>
          <a:noFill/>
        </p:spPr>
        <p:txBody>
          <a:bodyPr wrap="none" rtlCol="0">
            <a:spAutoFit/>
          </a:bodyPr>
          <a:lstStyle/>
          <a:p>
            <a:r>
              <a:rPr lang="en-US" smtClean="0"/>
              <a:t>Trường ĐH Công Nghệ Thông Tin – ĐHQG TP.HCM</a:t>
            </a:r>
            <a:endParaRPr lang="en-US"/>
          </a:p>
        </p:txBody>
      </p:sp>
    </p:spTree>
    <p:extLst>
      <p:ext uri="{BB962C8B-B14F-4D97-AF65-F5344CB8AC3E}">
        <p14:creationId xmlns:p14="http://schemas.microsoft.com/office/powerpoint/2010/main" val="36804683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smtClean="0"/>
              <a:t>Phương pháp khuyến nghị nhiều chiều</a:t>
            </a:r>
            <a:endParaRPr lang="en-US" sz="2800"/>
          </a:p>
        </p:txBody>
      </p:sp>
      <p:sp>
        <p:nvSpPr>
          <p:cNvPr id="4" name="Footer Placeholder 3"/>
          <p:cNvSpPr>
            <a:spLocks noGrp="1"/>
          </p:cNvSpPr>
          <p:nvPr>
            <p:ph type="ftr" sz="quarter" idx="11"/>
          </p:nvPr>
        </p:nvSpPr>
        <p:spPr/>
        <p:txBody>
          <a:bodyPr/>
          <a:lstStyle/>
          <a:p>
            <a:r>
              <a:rPr lang="en-US" smtClean="0"/>
              <a:t>http://www.uit.edu.vn</a:t>
            </a:r>
            <a:endParaRPr lang="en-US"/>
          </a:p>
        </p:txBody>
      </p:sp>
      <p:pic>
        <p:nvPicPr>
          <p:cNvPr id="6" name="Picture 5"/>
          <p:cNvPicPr/>
          <p:nvPr/>
        </p:nvPicPr>
        <p:blipFill>
          <a:blip r:embed="rId2"/>
          <a:stretch>
            <a:fillRect/>
          </a:stretch>
        </p:blipFill>
        <p:spPr>
          <a:xfrm>
            <a:off x="1115787" y="838200"/>
            <a:ext cx="6809013" cy="5152767"/>
          </a:xfrm>
          <a:prstGeom prst="rect">
            <a:avLst/>
          </a:prstGeom>
        </p:spPr>
      </p:pic>
      <p:sp>
        <p:nvSpPr>
          <p:cNvPr id="7" name="TextBox 6"/>
          <p:cNvSpPr txBox="1"/>
          <p:nvPr/>
        </p:nvSpPr>
        <p:spPr>
          <a:xfrm>
            <a:off x="1588259" y="6019800"/>
            <a:ext cx="5955541" cy="369332"/>
          </a:xfrm>
          <a:prstGeom prst="rect">
            <a:avLst/>
          </a:prstGeom>
          <a:noFill/>
        </p:spPr>
        <p:txBody>
          <a:bodyPr wrap="none" rtlCol="0">
            <a:spAutoFit/>
          </a:bodyPr>
          <a:lstStyle/>
          <a:p>
            <a:r>
              <a:rPr lang="en-US" smtClean="0"/>
              <a:t>Không gian khuyến nghị 3 chiều (Users x Items x Time)</a:t>
            </a:r>
            <a:endParaRPr lang="en-US"/>
          </a:p>
        </p:txBody>
      </p:sp>
    </p:spTree>
    <p:extLst>
      <p:ext uri="{BB962C8B-B14F-4D97-AF65-F5344CB8AC3E}">
        <p14:creationId xmlns:p14="http://schemas.microsoft.com/office/powerpoint/2010/main" val="12275354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smtClean="0"/>
              <a:t>Phương pháp khuyến nghị nhiều chiều</a:t>
            </a:r>
            <a:endParaRPr lang="en-US" sz="2800"/>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7" name="TextBox 6"/>
          <p:cNvSpPr txBox="1"/>
          <p:nvPr/>
        </p:nvSpPr>
        <p:spPr>
          <a:xfrm>
            <a:off x="1965429" y="5726668"/>
            <a:ext cx="5044971" cy="369332"/>
          </a:xfrm>
          <a:prstGeom prst="rect">
            <a:avLst/>
          </a:prstGeom>
          <a:noFill/>
        </p:spPr>
        <p:txBody>
          <a:bodyPr wrap="none" rtlCol="0">
            <a:spAutoFit/>
          </a:bodyPr>
          <a:lstStyle/>
          <a:p>
            <a:r>
              <a:rPr lang="en-US" smtClean="0"/>
              <a:t>Thông tin ngữ cảnh trong hệ thống khuyến nghị</a:t>
            </a:r>
            <a:endParaRPr lang="en-US"/>
          </a:p>
        </p:txBody>
      </p:sp>
      <p:pic>
        <p:nvPicPr>
          <p:cNvPr id="8" name="Picture 7"/>
          <p:cNvPicPr/>
          <p:nvPr/>
        </p:nvPicPr>
        <p:blipFill>
          <a:blip r:embed="rId2"/>
          <a:stretch>
            <a:fillRect/>
          </a:stretch>
        </p:blipFill>
        <p:spPr>
          <a:xfrm>
            <a:off x="589375" y="1143000"/>
            <a:ext cx="7945025" cy="4583668"/>
          </a:xfrm>
          <a:prstGeom prst="rect">
            <a:avLst/>
          </a:prstGeom>
        </p:spPr>
      </p:pic>
    </p:spTree>
    <p:extLst>
      <p:ext uri="{BB962C8B-B14F-4D97-AF65-F5344CB8AC3E}">
        <p14:creationId xmlns:p14="http://schemas.microsoft.com/office/powerpoint/2010/main" val="3490939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019800" y="6453187"/>
            <a:ext cx="1790700" cy="307975"/>
          </a:xfrm>
        </p:spPr>
        <p:txBody>
          <a:bodyPr/>
          <a:lstStyle/>
          <a:p>
            <a:r>
              <a:rPr lang="en-US" smtClean="0"/>
              <a:t>http://www.uit.edu.vn</a:t>
            </a:r>
            <a:endParaRPr lang="en-US"/>
          </a:p>
        </p:txBody>
      </p:sp>
      <p:grpSp>
        <p:nvGrpSpPr>
          <p:cNvPr id="18" name="Group 88"/>
          <p:cNvGrpSpPr>
            <a:grpSpLocks/>
          </p:cNvGrpSpPr>
          <p:nvPr/>
        </p:nvGrpSpPr>
        <p:grpSpPr bwMode="auto">
          <a:xfrm>
            <a:off x="1272073" y="1663701"/>
            <a:ext cx="762000" cy="665162"/>
            <a:chOff x="1110" y="2656"/>
            <a:chExt cx="1549" cy="1351"/>
          </a:xfrm>
        </p:grpSpPr>
        <p:sp>
          <p:nvSpPr>
            <p:cNvPr id="19" name="AutoShape 89"/>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AutoShape 90"/>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91"/>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2" name="Group 92"/>
          <p:cNvGrpSpPr>
            <a:grpSpLocks/>
          </p:cNvGrpSpPr>
          <p:nvPr/>
        </p:nvGrpSpPr>
        <p:grpSpPr bwMode="auto">
          <a:xfrm>
            <a:off x="1272073" y="2578101"/>
            <a:ext cx="762000" cy="665162"/>
            <a:chOff x="3174" y="2656"/>
            <a:chExt cx="1549" cy="1351"/>
          </a:xfrm>
        </p:grpSpPr>
        <p:sp>
          <p:nvSpPr>
            <p:cNvPr id="23" name="AutoShape 93"/>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94"/>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AutoShape 95"/>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6" name="Line 96"/>
          <p:cNvSpPr>
            <a:spLocks noChangeShapeType="1"/>
          </p:cNvSpPr>
          <p:nvPr/>
        </p:nvSpPr>
        <p:spPr bwMode="auto">
          <a:xfrm>
            <a:off x="1881673" y="22733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Text Box 97"/>
          <p:cNvSpPr txBox="1">
            <a:spLocks noChangeArrowheads="1"/>
          </p:cNvSpPr>
          <p:nvPr/>
        </p:nvSpPr>
        <p:spPr bwMode="auto">
          <a:xfrm>
            <a:off x="2286000" y="1685926"/>
            <a:ext cx="23551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Giới thiệu đề tài</a:t>
            </a:r>
            <a:endParaRPr lang="en-US" sz="2400"/>
          </a:p>
        </p:txBody>
      </p:sp>
      <p:sp>
        <p:nvSpPr>
          <p:cNvPr id="28" name="Text Box 98"/>
          <p:cNvSpPr txBox="1">
            <a:spLocks noChangeArrowheads="1"/>
          </p:cNvSpPr>
          <p:nvPr/>
        </p:nvSpPr>
        <p:spPr bwMode="gray">
          <a:xfrm>
            <a:off x="1468923" y="17621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1</a:t>
            </a:r>
          </a:p>
        </p:txBody>
      </p:sp>
      <p:sp>
        <p:nvSpPr>
          <p:cNvPr id="29" name="Line 99"/>
          <p:cNvSpPr>
            <a:spLocks noChangeShapeType="1"/>
          </p:cNvSpPr>
          <p:nvPr/>
        </p:nvSpPr>
        <p:spPr bwMode="auto">
          <a:xfrm>
            <a:off x="1881673" y="31877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Text Box 100"/>
          <p:cNvSpPr txBox="1">
            <a:spLocks noChangeArrowheads="1"/>
          </p:cNvSpPr>
          <p:nvPr/>
        </p:nvSpPr>
        <p:spPr bwMode="auto">
          <a:xfrm>
            <a:off x="2286000" y="2600326"/>
            <a:ext cx="5662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Khảo sát các phương pháp khuyến nghị</a:t>
            </a:r>
            <a:endParaRPr lang="en-US" sz="2400"/>
          </a:p>
        </p:txBody>
      </p:sp>
      <p:sp>
        <p:nvSpPr>
          <p:cNvPr id="31" name="Text Box 101"/>
          <p:cNvSpPr txBox="1">
            <a:spLocks noChangeArrowheads="1"/>
          </p:cNvSpPr>
          <p:nvPr/>
        </p:nvSpPr>
        <p:spPr bwMode="gray">
          <a:xfrm>
            <a:off x="1468923" y="26765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2</a:t>
            </a:r>
          </a:p>
        </p:txBody>
      </p:sp>
      <p:grpSp>
        <p:nvGrpSpPr>
          <p:cNvPr id="32" name="Group 102"/>
          <p:cNvGrpSpPr>
            <a:grpSpLocks/>
          </p:cNvGrpSpPr>
          <p:nvPr/>
        </p:nvGrpSpPr>
        <p:grpSpPr bwMode="auto">
          <a:xfrm>
            <a:off x="1272073" y="3470276"/>
            <a:ext cx="762000" cy="665162"/>
            <a:chOff x="1110" y="2656"/>
            <a:chExt cx="1549" cy="1351"/>
          </a:xfrm>
        </p:grpSpPr>
        <p:sp>
          <p:nvSpPr>
            <p:cNvPr id="33" name="AutoShape 103"/>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104"/>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utoShape 105"/>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 name="Group 106"/>
          <p:cNvGrpSpPr>
            <a:grpSpLocks/>
          </p:cNvGrpSpPr>
          <p:nvPr/>
        </p:nvGrpSpPr>
        <p:grpSpPr bwMode="auto">
          <a:xfrm>
            <a:off x="1272073" y="4384676"/>
            <a:ext cx="762000" cy="665162"/>
            <a:chOff x="3174" y="2656"/>
            <a:chExt cx="1549" cy="1351"/>
          </a:xfrm>
        </p:grpSpPr>
        <p:sp>
          <p:nvSpPr>
            <p:cNvPr id="37"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0" name="Line 110"/>
          <p:cNvSpPr>
            <a:spLocks noChangeShapeType="1"/>
          </p:cNvSpPr>
          <p:nvPr/>
        </p:nvSpPr>
        <p:spPr bwMode="auto">
          <a:xfrm>
            <a:off x="1881673" y="4079876"/>
            <a:ext cx="6066454" cy="55562"/>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Text Box 111"/>
          <p:cNvSpPr txBox="1">
            <a:spLocks noChangeArrowheads="1"/>
          </p:cNvSpPr>
          <p:nvPr/>
        </p:nvSpPr>
        <p:spPr bwMode="auto">
          <a:xfrm>
            <a:off x="2286000" y="3345359"/>
            <a:ext cx="4546437"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200" smtClean="0">
                <a:solidFill>
                  <a:srgbClr val="FFFF00"/>
                </a:solidFill>
              </a:rPr>
              <a:t>Phương pháp </a:t>
            </a:r>
            <a:r>
              <a:rPr lang="en-US" sz="2200" smtClean="0">
                <a:solidFill>
                  <a:srgbClr val="FFFF00"/>
                </a:solidFill>
              </a:rPr>
              <a:t>thu giảm số chiều </a:t>
            </a:r>
            <a:br>
              <a:rPr lang="en-US" sz="2200" smtClean="0">
                <a:solidFill>
                  <a:srgbClr val="FFFF00"/>
                </a:solidFill>
              </a:rPr>
            </a:br>
            <a:r>
              <a:rPr lang="en-US" sz="2200" smtClean="0">
                <a:solidFill>
                  <a:srgbClr val="FFFF00"/>
                </a:solidFill>
              </a:rPr>
              <a:t>kết hợp mô hình hồi quy tuyến tính</a:t>
            </a:r>
            <a:endParaRPr lang="en-US" sz="2200">
              <a:solidFill>
                <a:srgbClr val="FFFF00"/>
              </a:solidFill>
            </a:endParaRPr>
          </a:p>
        </p:txBody>
      </p:sp>
      <p:sp>
        <p:nvSpPr>
          <p:cNvPr id="42" name="Text Box 112"/>
          <p:cNvSpPr txBox="1">
            <a:spLocks noChangeArrowheads="1"/>
          </p:cNvSpPr>
          <p:nvPr/>
        </p:nvSpPr>
        <p:spPr bwMode="gray">
          <a:xfrm>
            <a:off x="1468923" y="35687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3</a:t>
            </a:r>
          </a:p>
        </p:txBody>
      </p:sp>
      <p:sp>
        <p:nvSpPr>
          <p:cNvPr id="43" name="Line 113"/>
          <p:cNvSpPr>
            <a:spLocks noChangeShapeType="1"/>
          </p:cNvSpPr>
          <p:nvPr/>
        </p:nvSpPr>
        <p:spPr bwMode="auto">
          <a:xfrm>
            <a:off x="1881673" y="4994276"/>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Text Box 114"/>
          <p:cNvSpPr txBox="1">
            <a:spLocks noChangeArrowheads="1"/>
          </p:cNvSpPr>
          <p:nvPr/>
        </p:nvSpPr>
        <p:spPr bwMode="auto">
          <a:xfrm>
            <a:off x="2286000" y="4406901"/>
            <a:ext cx="21210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Hiện thực hóa</a:t>
            </a:r>
            <a:endParaRPr lang="en-US" sz="2400"/>
          </a:p>
        </p:txBody>
      </p:sp>
      <p:sp>
        <p:nvSpPr>
          <p:cNvPr id="45" name="Text Box 115"/>
          <p:cNvSpPr txBox="1">
            <a:spLocks noChangeArrowheads="1"/>
          </p:cNvSpPr>
          <p:nvPr/>
        </p:nvSpPr>
        <p:spPr bwMode="gray">
          <a:xfrm>
            <a:off x="1468923" y="44831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4</a:t>
            </a:r>
          </a:p>
        </p:txBody>
      </p:sp>
      <p:grpSp>
        <p:nvGrpSpPr>
          <p:cNvPr id="49" name="Group 106"/>
          <p:cNvGrpSpPr>
            <a:grpSpLocks/>
          </p:cNvGrpSpPr>
          <p:nvPr/>
        </p:nvGrpSpPr>
        <p:grpSpPr bwMode="auto">
          <a:xfrm>
            <a:off x="1272073" y="5278438"/>
            <a:ext cx="762000" cy="665162"/>
            <a:chOff x="3174" y="2656"/>
            <a:chExt cx="1549" cy="1351"/>
          </a:xfrm>
        </p:grpSpPr>
        <p:sp>
          <p:nvSpPr>
            <p:cNvPr id="50"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3" name="Line 113"/>
          <p:cNvSpPr>
            <a:spLocks noChangeShapeType="1"/>
          </p:cNvSpPr>
          <p:nvPr/>
        </p:nvSpPr>
        <p:spPr bwMode="auto">
          <a:xfrm>
            <a:off x="1881673" y="5888038"/>
            <a:ext cx="6066454" cy="485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Text Box 114"/>
          <p:cNvSpPr txBox="1">
            <a:spLocks noChangeArrowheads="1"/>
          </p:cNvSpPr>
          <p:nvPr/>
        </p:nvSpPr>
        <p:spPr bwMode="auto">
          <a:xfrm>
            <a:off x="2286000" y="5300663"/>
            <a:ext cx="2993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Đánh giá và kết luận</a:t>
            </a:r>
            <a:endParaRPr lang="en-US" sz="2400"/>
          </a:p>
        </p:txBody>
      </p:sp>
      <p:sp>
        <p:nvSpPr>
          <p:cNvPr id="55" name="Text Box 115"/>
          <p:cNvSpPr txBox="1">
            <a:spLocks noChangeArrowheads="1"/>
          </p:cNvSpPr>
          <p:nvPr/>
        </p:nvSpPr>
        <p:spPr bwMode="gray">
          <a:xfrm>
            <a:off x="1467836" y="5376863"/>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smtClean="0"/>
              <a:t>5</a:t>
            </a:r>
            <a:endParaRPr lang="en-US" sz="2400" b="1"/>
          </a:p>
        </p:txBody>
      </p:sp>
    </p:spTree>
    <p:extLst>
      <p:ext uri="{BB962C8B-B14F-4D97-AF65-F5344CB8AC3E}">
        <p14:creationId xmlns:p14="http://schemas.microsoft.com/office/powerpoint/2010/main" val="16576217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7277100" cy="457200"/>
          </a:xfrm>
        </p:spPr>
        <p:txBody>
          <a:bodyPr/>
          <a:lstStyle/>
          <a:p>
            <a:r>
              <a:rPr lang="en-US" sz="2600"/>
              <a:t>Phương pháp thu giảm số chiều </a:t>
            </a:r>
            <a:br>
              <a:rPr lang="en-US" sz="2600"/>
            </a:br>
            <a:r>
              <a:rPr lang="en-US" sz="2600"/>
              <a:t>kết hợp mô hình hồi quy tuyến tính</a:t>
            </a:r>
            <a:br>
              <a:rPr lang="en-US" sz="2600"/>
            </a:br>
            <a:endParaRPr lang="en-US" sz="2600"/>
          </a:p>
        </p:txBody>
      </p:sp>
      <p:sp>
        <p:nvSpPr>
          <p:cNvPr id="3" name="Content Placeholder 2"/>
          <p:cNvSpPr>
            <a:spLocks noGrp="1"/>
          </p:cNvSpPr>
          <p:nvPr>
            <p:ph idx="1"/>
          </p:nvPr>
        </p:nvSpPr>
        <p:spPr/>
        <p:txBody>
          <a:bodyPr/>
          <a:lstStyle/>
          <a:p>
            <a:r>
              <a:rPr lang="en-US" smtClean="0"/>
              <a:t>Cái này 2-3 slides thôi nha, mô tả ngắn gọn, đừng đưa công thức tính toán, thuật toán gì vào </a:t>
            </a:r>
            <a:r>
              <a:rPr lang="en-US" smtClean="0">
                <a:sym typeface="Wingdings" pitchFamily="2" charset="2"/>
              </a:rPr>
              <a:t></a:t>
            </a:r>
            <a:endParaRPr lang="en-US"/>
          </a:p>
        </p:txBody>
      </p:sp>
      <p:sp>
        <p:nvSpPr>
          <p:cNvPr id="4" name="Footer Placeholder 3"/>
          <p:cNvSpPr>
            <a:spLocks noGrp="1"/>
          </p:cNvSpPr>
          <p:nvPr>
            <p:ph type="ftr" sz="quarter" idx="11"/>
          </p:nvPr>
        </p:nvSpPr>
        <p:spPr/>
        <p:txBody>
          <a:bodyPr/>
          <a:lstStyle/>
          <a:p>
            <a:r>
              <a:rPr lang="en-US" smtClean="0"/>
              <a:t>http://www.uit.edu.vn</a:t>
            </a:r>
            <a:endParaRPr lang="en-US"/>
          </a:p>
        </p:txBody>
      </p:sp>
    </p:spTree>
    <p:extLst>
      <p:ext uri="{BB962C8B-B14F-4D97-AF65-F5344CB8AC3E}">
        <p14:creationId xmlns:p14="http://schemas.microsoft.com/office/powerpoint/2010/main" val="18149040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7277100" cy="457200"/>
          </a:xfrm>
        </p:spPr>
        <p:txBody>
          <a:bodyPr/>
          <a:lstStyle/>
          <a:p>
            <a:r>
              <a:rPr lang="en-US" sz="2600"/>
              <a:t>Phương pháp thu giảm số chiều </a:t>
            </a:r>
            <a:br>
              <a:rPr lang="en-US" sz="2600"/>
            </a:br>
            <a:r>
              <a:rPr lang="en-US" sz="2600"/>
              <a:t>kết hợp mô hình hồi quy tuyến tính</a:t>
            </a:r>
            <a:br>
              <a:rPr lang="en-US" sz="2600"/>
            </a:br>
            <a:endParaRPr lang="en-US" sz="2600"/>
          </a:p>
        </p:txBody>
      </p:sp>
      <p:sp>
        <p:nvSpPr>
          <p:cNvPr id="3" name="Content Placeholder 2"/>
          <p:cNvSpPr>
            <a:spLocks noGrp="1"/>
          </p:cNvSpPr>
          <p:nvPr>
            <p:ph idx="1"/>
          </p:nvPr>
        </p:nvSpPr>
        <p:spPr/>
        <p:txBody>
          <a:bodyPr/>
          <a:lstStyle/>
          <a:p>
            <a:r>
              <a:rPr lang="en-US" smtClean="0"/>
              <a:t>Cái này 2-3 slides thôi nha, nói ngắn gọn, đừng đưa công thức tính toán, thuật toán gì vào </a:t>
            </a:r>
            <a:r>
              <a:rPr lang="en-US" smtClean="0">
                <a:sym typeface="Wingdings" pitchFamily="2" charset="2"/>
              </a:rPr>
              <a:t></a:t>
            </a:r>
            <a:endParaRPr lang="en-US"/>
          </a:p>
        </p:txBody>
      </p:sp>
      <p:sp>
        <p:nvSpPr>
          <p:cNvPr id="4" name="Footer Placeholder 3"/>
          <p:cNvSpPr>
            <a:spLocks noGrp="1"/>
          </p:cNvSpPr>
          <p:nvPr>
            <p:ph type="ftr" sz="quarter" idx="11"/>
          </p:nvPr>
        </p:nvSpPr>
        <p:spPr/>
        <p:txBody>
          <a:bodyPr/>
          <a:lstStyle/>
          <a:p>
            <a:r>
              <a:rPr lang="en-US" smtClean="0"/>
              <a:t>http://www.uit.edu.vn</a:t>
            </a:r>
            <a:endParaRPr lang="en-US"/>
          </a:p>
        </p:txBody>
      </p:sp>
    </p:spTree>
    <p:extLst>
      <p:ext uri="{BB962C8B-B14F-4D97-AF65-F5344CB8AC3E}">
        <p14:creationId xmlns:p14="http://schemas.microsoft.com/office/powerpoint/2010/main" val="26472958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019800" y="6453187"/>
            <a:ext cx="1790700" cy="307975"/>
          </a:xfrm>
        </p:spPr>
        <p:txBody>
          <a:bodyPr/>
          <a:lstStyle/>
          <a:p>
            <a:r>
              <a:rPr lang="en-US" smtClean="0"/>
              <a:t>http://www.uit.edu.vn</a:t>
            </a:r>
            <a:endParaRPr lang="en-US"/>
          </a:p>
        </p:txBody>
      </p:sp>
      <p:grpSp>
        <p:nvGrpSpPr>
          <p:cNvPr id="18" name="Group 88"/>
          <p:cNvGrpSpPr>
            <a:grpSpLocks/>
          </p:cNvGrpSpPr>
          <p:nvPr/>
        </p:nvGrpSpPr>
        <p:grpSpPr bwMode="auto">
          <a:xfrm>
            <a:off x="1272073" y="1663701"/>
            <a:ext cx="762000" cy="665162"/>
            <a:chOff x="1110" y="2656"/>
            <a:chExt cx="1549" cy="1351"/>
          </a:xfrm>
        </p:grpSpPr>
        <p:sp>
          <p:nvSpPr>
            <p:cNvPr id="19" name="AutoShape 89"/>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AutoShape 90"/>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91"/>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2" name="Group 92"/>
          <p:cNvGrpSpPr>
            <a:grpSpLocks/>
          </p:cNvGrpSpPr>
          <p:nvPr/>
        </p:nvGrpSpPr>
        <p:grpSpPr bwMode="auto">
          <a:xfrm>
            <a:off x="1272073" y="2578101"/>
            <a:ext cx="762000" cy="665162"/>
            <a:chOff x="3174" y="2656"/>
            <a:chExt cx="1549" cy="1351"/>
          </a:xfrm>
        </p:grpSpPr>
        <p:sp>
          <p:nvSpPr>
            <p:cNvPr id="23" name="AutoShape 93"/>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94"/>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AutoShape 95"/>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6" name="Line 96"/>
          <p:cNvSpPr>
            <a:spLocks noChangeShapeType="1"/>
          </p:cNvSpPr>
          <p:nvPr/>
        </p:nvSpPr>
        <p:spPr bwMode="auto">
          <a:xfrm>
            <a:off x="1881673" y="22733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Text Box 97"/>
          <p:cNvSpPr txBox="1">
            <a:spLocks noChangeArrowheads="1"/>
          </p:cNvSpPr>
          <p:nvPr/>
        </p:nvSpPr>
        <p:spPr bwMode="auto">
          <a:xfrm>
            <a:off x="2286000" y="1685926"/>
            <a:ext cx="23551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Giới thiệu đề tài</a:t>
            </a:r>
            <a:endParaRPr lang="en-US" sz="2400"/>
          </a:p>
        </p:txBody>
      </p:sp>
      <p:sp>
        <p:nvSpPr>
          <p:cNvPr id="28" name="Text Box 98"/>
          <p:cNvSpPr txBox="1">
            <a:spLocks noChangeArrowheads="1"/>
          </p:cNvSpPr>
          <p:nvPr/>
        </p:nvSpPr>
        <p:spPr bwMode="gray">
          <a:xfrm>
            <a:off x="1468923" y="17621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1</a:t>
            </a:r>
          </a:p>
        </p:txBody>
      </p:sp>
      <p:sp>
        <p:nvSpPr>
          <p:cNvPr id="29" name="Line 99"/>
          <p:cNvSpPr>
            <a:spLocks noChangeShapeType="1"/>
          </p:cNvSpPr>
          <p:nvPr/>
        </p:nvSpPr>
        <p:spPr bwMode="auto">
          <a:xfrm>
            <a:off x="1881673" y="31877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Text Box 100"/>
          <p:cNvSpPr txBox="1">
            <a:spLocks noChangeArrowheads="1"/>
          </p:cNvSpPr>
          <p:nvPr/>
        </p:nvSpPr>
        <p:spPr bwMode="auto">
          <a:xfrm>
            <a:off x="2286000" y="2600326"/>
            <a:ext cx="5662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Khảo sát các phương pháp khuyến nghị</a:t>
            </a:r>
            <a:endParaRPr lang="en-US" sz="2400"/>
          </a:p>
        </p:txBody>
      </p:sp>
      <p:sp>
        <p:nvSpPr>
          <p:cNvPr id="31" name="Text Box 101"/>
          <p:cNvSpPr txBox="1">
            <a:spLocks noChangeArrowheads="1"/>
          </p:cNvSpPr>
          <p:nvPr/>
        </p:nvSpPr>
        <p:spPr bwMode="gray">
          <a:xfrm>
            <a:off x="1468923" y="26765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2</a:t>
            </a:r>
          </a:p>
        </p:txBody>
      </p:sp>
      <p:grpSp>
        <p:nvGrpSpPr>
          <p:cNvPr id="32" name="Group 102"/>
          <p:cNvGrpSpPr>
            <a:grpSpLocks/>
          </p:cNvGrpSpPr>
          <p:nvPr/>
        </p:nvGrpSpPr>
        <p:grpSpPr bwMode="auto">
          <a:xfrm>
            <a:off x="1272073" y="3470276"/>
            <a:ext cx="762000" cy="665162"/>
            <a:chOff x="1110" y="2656"/>
            <a:chExt cx="1549" cy="1351"/>
          </a:xfrm>
        </p:grpSpPr>
        <p:sp>
          <p:nvSpPr>
            <p:cNvPr id="33" name="AutoShape 103"/>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104"/>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utoShape 105"/>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 name="Group 106"/>
          <p:cNvGrpSpPr>
            <a:grpSpLocks/>
          </p:cNvGrpSpPr>
          <p:nvPr/>
        </p:nvGrpSpPr>
        <p:grpSpPr bwMode="auto">
          <a:xfrm>
            <a:off x="1272073" y="4384676"/>
            <a:ext cx="762000" cy="665162"/>
            <a:chOff x="3174" y="2656"/>
            <a:chExt cx="1549" cy="1351"/>
          </a:xfrm>
        </p:grpSpPr>
        <p:sp>
          <p:nvSpPr>
            <p:cNvPr id="37"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0" name="Line 110"/>
          <p:cNvSpPr>
            <a:spLocks noChangeShapeType="1"/>
          </p:cNvSpPr>
          <p:nvPr/>
        </p:nvSpPr>
        <p:spPr bwMode="auto">
          <a:xfrm>
            <a:off x="1881673" y="4079876"/>
            <a:ext cx="6066454" cy="55562"/>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Text Box 111"/>
          <p:cNvSpPr txBox="1">
            <a:spLocks noChangeArrowheads="1"/>
          </p:cNvSpPr>
          <p:nvPr/>
        </p:nvSpPr>
        <p:spPr bwMode="auto">
          <a:xfrm>
            <a:off x="2286000" y="3345359"/>
            <a:ext cx="4546437"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200" smtClean="0"/>
              <a:t>Phương pháp </a:t>
            </a:r>
            <a:r>
              <a:rPr lang="en-US" sz="2200" smtClean="0"/>
              <a:t>thu giảm số chiều </a:t>
            </a:r>
            <a:br>
              <a:rPr lang="en-US" sz="2200" smtClean="0"/>
            </a:br>
            <a:r>
              <a:rPr lang="en-US" sz="2200" smtClean="0"/>
              <a:t>kết hợp mô hình hồi quy tuyến tính</a:t>
            </a:r>
            <a:endParaRPr lang="en-US" sz="2200"/>
          </a:p>
        </p:txBody>
      </p:sp>
      <p:sp>
        <p:nvSpPr>
          <p:cNvPr id="42" name="Text Box 112"/>
          <p:cNvSpPr txBox="1">
            <a:spLocks noChangeArrowheads="1"/>
          </p:cNvSpPr>
          <p:nvPr/>
        </p:nvSpPr>
        <p:spPr bwMode="gray">
          <a:xfrm>
            <a:off x="1468923" y="35687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3</a:t>
            </a:r>
          </a:p>
        </p:txBody>
      </p:sp>
      <p:sp>
        <p:nvSpPr>
          <p:cNvPr id="43" name="Line 113"/>
          <p:cNvSpPr>
            <a:spLocks noChangeShapeType="1"/>
          </p:cNvSpPr>
          <p:nvPr/>
        </p:nvSpPr>
        <p:spPr bwMode="auto">
          <a:xfrm>
            <a:off x="1881673" y="4994276"/>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Text Box 114"/>
          <p:cNvSpPr txBox="1">
            <a:spLocks noChangeArrowheads="1"/>
          </p:cNvSpPr>
          <p:nvPr/>
        </p:nvSpPr>
        <p:spPr bwMode="auto">
          <a:xfrm>
            <a:off x="2286000" y="4406901"/>
            <a:ext cx="21210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solidFill>
                  <a:srgbClr val="FFFF00"/>
                </a:solidFill>
              </a:rPr>
              <a:t>Hiện thực hóa</a:t>
            </a:r>
            <a:endParaRPr lang="en-US" sz="2400">
              <a:solidFill>
                <a:srgbClr val="FFFF00"/>
              </a:solidFill>
            </a:endParaRPr>
          </a:p>
        </p:txBody>
      </p:sp>
      <p:sp>
        <p:nvSpPr>
          <p:cNvPr id="45" name="Text Box 115"/>
          <p:cNvSpPr txBox="1">
            <a:spLocks noChangeArrowheads="1"/>
          </p:cNvSpPr>
          <p:nvPr/>
        </p:nvSpPr>
        <p:spPr bwMode="gray">
          <a:xfrm>
            <a:off x="1468923" y="44831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4</a:t>
            </a:r>
          </a:p>
        </p:txBody>
      </p:sp>
      <p:grpSp>
        <p:nvGrpSpPr>
          <p:cNvPr id="49" name="Group 106"/>
          <p:cNvGrpSpPr>
            <a:grpSpLocks/>
          </p:cNvGrpSpPr>
          <p:nvPr/>
        </p:nvGrpSpPr>
        <p:grpSpPr bwMode="auto">
          <a:xfrm>
            <a:off x="1272073" y="5278438"/>
            <a:ext cx="762000" cy="665162"/>
            <a:chOff x="3174" y="2656"/>
            <a:chExt cx="1549" cy="1351"/>
          </a:xfrm>
        </p:grpSpPr>
        <p:sp>
          <p:nvSpPr>
            <p:cNvPr id="50"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3" name="Line 113"/>
          <p:cNvSpPr>
            <a:spLocks noChangeShapeType="1"/>
          </p:cNvSpPr>
          <p:nvPr/>
        </p:nvSpPr>
        <p:spPr bwMode="auto">
          <a:xfrm>
            <a:off x="1881673" y="5888038"/>
            <a:ext cx="6066454" cy="485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Text Box 114"/>
          <p:cNvSpPr txBox="1">
            <a:spLocks noChangeArrowheads="1"/>
          </p:cNvSpPr>
          <p:nvPr/>
        </p:nvSpPr>
        <p:spPr bwMode="auto">
          <a:xfrm>
            <a:off x="2286000" y="5300663"/>
            <a:ext cx="2993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Đánh giá và kết luận</a:t>
            </a:r>
            <a:endParaRPr lang="en-US" sz="2400"/>
          </a:p>
        </p:txBody>
      </p:sp>
      <p:sp>
        <p:nvSpPr>
          <p:cNvPr id="55" name="Text Box 115"/>
          <p:cNvSpPr txBox="1">
            <a:spLocks noChangeArrowheads="1"/>
          </p:cNvSpPr>
          <p:nvPr/>
        </p:nvSpPr>
        <p:spPr bwMode="gray">
          <a:xfrm>
            <a:off x="1467836" y="5376863"/>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smtClean="0"/>
              <a:t>5</a:t>
            </a:r>
            <a:endParaRPr lang="en-US" sz="2400" b="1"/>
          </a:p>
        </p:txBody>
      </p:sp>
    </p:spTree>
    <p:extLst>
      <p:ext uri="{BB962C8B-B14F-4D97-AF65-F5344CB8AC3E}">
        <p14:creationId xmlns:p14="http://schemas.microsoft.com/office/powerpoint/2010/main" val="16576217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Hiện </a:t>
            </a:r>
            <a:r>
              <a:rPr lang="en-US"/>
              <a:t>thực </a:t>
            </a:r>
            <a:r>
              <a:rPr lang="en-US" smtClean="0"/>
              <a:t>hóa</a:t>
            </a:r>
            <a:endParaRPr lang="en-US"/>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7" name="Picture 3" descr="C:\Users\LEHIEU\Desktop\Untitled-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914400"/>
            <a:ext cx="73152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7981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Hiện </a:t>
            </a:r>
            <a:r>
              <a:rPr lang="en-US"/>
              <a:t>thực </a:t>
            </a:r>
            <a:r>
              <a:rPr lang="en-US" smtClean="0"/>
              <a:t>hóa</a:t>
            </a:r>
            <a:endParaRPr lang="en-US"/>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p:cNvPicPr/>
          <p:nvPr/>
        </p:nvPicPr>
        <p:blipFill>
          <a:blip r:embed="rId2"/>
          <a:stretch>
            <a:fillRect/>
          </a:stretch>
        </p:blipFill>
        <p:spPr>
          <a:xfrm>
            <a:off x="2133600" y="990600"/>
            <a:ext cx="4572000" cy="4768775"/>
          </a:xfrm>
          <a:prstGeom prst="rect">
            <a:avLst/>
          </a:prstGeom>
        </p:spPr>
      </p:pic>
      <p:sp>
        <p:nvSpPr>
          <p:cNvPr id="3" name="TextBox 2"/>
          <p:cNvSpPr txBox="1"/>
          <p:nvPr/>
        </p:nvSpPr>
        <p:spPr>
          <a:xfrm>
            <a:off x="2667000" y="5791200"/>
            <a:ext cx="3544560" cy="369332"/>
          </a:xfrm>
          <a:prstGeom prst="rect">
            <a:avLst/>
          </a:prstGeom>
          <a:noFill/>
        </p:spPr>
        <p:txBody>
          <a:bodyPr wrap="none" rtlCol="0">
            <a:spAutoFit/>
          </a:bodyPr>
          <a:lstStyle/>
          <a:p>
            <a:r>
              <a:rPr lang="en-US" smtClean="0"/>
              <a:t>Khảo sát các điều kiện ngữ cảnh</a:t>
            </a:r>
            <a:endParaRPr lang="en-US"/>
          </a:p>
        </p:txBody>
      </p:sp>
    </p:spTree>
    <p:extLst>
      <p:ext uri="{BB962C8B-B14F-4D97-AF65-F5344CB8AC3E}">
        <p14:creationId xmlns:p14="http://schemas.microsoft.com/office/powerpoint/2010/main" val="1559855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Hiện </a:t>
            </a:r>
            <a:r>
              <a:rPr lang="en-US"/>
              <a:t>thực </a:t>
            </a:r>
            <a:r>
              <a:rPr lang="en-US" smtClean="0"/>
              <a:t>hóa</a:t>
            </a:r>
            <a:endParaRPr lang="en-US"/>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p:cNvPicPr/>
          <p:nvPr/>
        </p:nvPicPr>
        <p:blipFill>
          <a:blip r:embed="rId2"/>
          <a:stretch>
            <a:fillRect/>
          </a:stretch>
        </p:blipFill>
        <p:spPr>
          <a:xfrm>
            <a:off x="228600" y="914400"/>
            <a:ext cx="1619788" cy="2667000"/>
          </a:xfrm>
          <a:prstGeom prst="rect">
            <a:avLst/>
          </a:prstGeom>
        </p:spPr>
      </p:pic>
      <p:pic>
        <p:nvPicPr>
          <p:cNvPr id="8" name="Picture 7"/>
          <p:cNvPicPr/>
          <p:nvPr/>
        </p:nvPicPr>
        <p:blipFill>
          <a:blip r:embed="rId3"/>
          <a:stretch>
            <a:fillRect/>
          </a:stretch>
        </p:blipFill>
        <p:spPr>
          <a:xfrm>
            <a:off x="1971243" y="914399"/>
            <a:ext cx="1610157" cy="2667001"/>
          </a:xfrm>
          <a:prstGeom prst="rect">
            <a:avLst/>
          </a:prstGeom>
        </p:spPr>
      </p:pic>
      <p:pic>
        <p:nvPicPr>
          <p:cNvPr id="9" name="Picture 8"/>
          <p:cNvPicPr/>
          <p:nvPr/>
        </p:nvPicPr>
        <p:blipFill>
          <a:blip r:embed="rId4"/>
          <a:stretch>
            <a:fillRect/>
          </a:stretch>
        </p:blipFill>
        <p:spPr>
          <a:xfrm>
            <a:off x="251580" y="3733801"/>
            <a:ext cx="1619789" cy="2675474"/>
          </a:xfrm>
          <a:prstGeom prst="rect">
            <a:avLst/>
          </a:prstGeom>
        </p:spPr>
      </p:pic>
      <p:pic>
        <p:nvPicPr>
          <p:cNvPr id="10" name="Picture 9"/>
          <p:cNvPicPr/>
          <p:nvPr/>
        </p:nvPicPr>
        <p:blipFill>
          <a:blip r:embed="rId5"/>
          <a:stretch>
            <a:fillRect/>
          </a:stretch>
        </p:blipFill>
        <p:spPr>
          <a:xfrm>
            <a:off x="1990124" y="3733803"/>
            <a:ext cx="1614256" cy="2675471"/>
          </a:xfrm>
          <a:prstGeom prst="rect">
            <a:avLst/>
          </a:prstGeom>
        </p:spPr>
      </p:pic>
      <p:pic>
        <p:nvPicPr>
          <p:cNvPr id="11" name="Picture 10"/>
          <p:cNvPicPr/>
          <p:nvPr/>
        </p:nvPicPr>
        <p:blipFill>
          <a:blip r:embed="rId6"/>
          <a:stretch>
            <a:fillRect/>
          </a:stretch>
        </p:blipFill>
        <p:spPr>
          <a:xfrm>
            <a:off x="3724068" y="914400"/>
            <a:ext cx="1609932" cy="2667000"/>
          </a:xfrm>
          <a:prstGeom prst="rect">
            <a:avLst/>
          </a:prstGeom>
        </p:spPr>
      </p:pic>
      <p:pic>
        <p:nvPicPr>
          <p:cNvPr id="12" name="Picture 11"/>
          <p:cNvPicPr/>
          <p:nvPr/>
        </p:nvPicPr>
        <p:blipFill>
          <a:blip r:embed="rId7"/>
          <a:stretch>
            <a:fillRect/>
          </a:stretch>
        </p:blipFill>
        <p:spPr>
          <a:xfrm>
            <a:off x="5486400" y="914400"/>
            <a:ext cx="1620038" cy="2667000"/>
          </a:xfrm>
          <a:prstGeom prst="rect">
            <a:avLst/>
          </a:prstGeom>
        </p:spPr>
      </p:pic>
      <p:pic>
        <p:nvPicPr>
          <p:cNvPr id="13" name="Picture 12"/>
          <p:cNvPicPr/>
          <p:nvPr/>
        </p:nvPicPr>
        <p:blipFill>
          <a:blip r:embed="rId8"/>
          <a:stretch>
            <a:fillRect/>
          </a:stretch>
        </p:blipFill>
        <p:spPr>
          <a:xfrm>
            <a:off x="3754831" y="3733803"/>
            <a:ext cx="1602149" cy="2643897"/>
          </a:xfrm>
          <a:prstGeom prst="rect">
            <a:avLst/>
          </a:prstGeom>
        </p:spPr>
      </p:pic>
      <p:pic>
        <p:nvPicPr>
          <p:cNvPr id="14" name="Picture 13"/>
          <p:cNvPicPr/>
          <p:nvPr/>
        </p:nvPicPr>
        <p:blipFill>
          <a:blip r:embed="rId9"/>
          <a:stretch>
            <a:fillRect/>
          </a:stretch>
        </p:blipFill>
        <p:spPr>
          <a:xfrm>
            <a:off x="7316799" y="3742278"/>
            <a:ext cx="1598601" cy="2635422"/>
          </a:xfrm>
          <a:prstGeom prst="rect">
            <a:avLst/>
          </a:prstGeom>
        </p:spPr>
      </p:pic>
      <p:pic>
        <p:nvPicPr>
          <p:cNvPr id="15" name="Picture 14"/>
          <p:cNvPicPr/>
          <p:nvPr/>
        </p:nvPicPr>
        <p:blipFill>
          <a:blip r:embed="rId10"/>
          <a:stretch>
            <a:fillRect/>
          </a:stretch>
        </p:blipFill>
        <p:spPr>
          <a:xfrm>
            <a:off x="7293819" y="914400"/>
            <a:ext cx="1621581" cy="2667000"/>
          </a:xfrm>
          <a:prstGeom prst="rect">
            <a:avLst/>
          </a:prstGeom>
        </p:spPr>
      </p:pic>
      <p:pic>
        <p:nvPicPr>
          <p:cNvPr id="16" name="Picture 15"/>
          <p:cNvPicPr/>
          <p:nvPr/>
        </p:nvPicPr>
        <p:blipFill>
          <a:blip r:embed="rId11"/>
          <a:stretch>
            <a:fillRect/>
          </a:stretch>
        </p:blipFill>
        <p:spPr>
          <a:xfrm>
            <a:off x="5516545" y="3722251"/>
            <a:ext cx="1612873" cy="2667000"/>
          </a:xfrm>
          <a:prstGeom prst="rect">
            <a:avLst/>
          </a:prstGeom>
        </p:spPr>
      </p:pic>
    </p:spTree>
    <p:extLst>
      <p:ext uri="{BB962C8B-B14F-4D97-AF65-F5344CB8AC3E}">
        <p14:creationId xmlns:p14="http://schemas.microsoft.com/office/powerpoint/2010/main" val="6194590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019800" y="6453187"/>
            <a:ext cx="1790700" cy="307975"/>
          </a:xfrm>
        </p:spPr>
        <p:txBody>
          <a:bodyPr/>
          <a:lstStyle/>
          <a:p>
            <a:r>
              <a:rPr lang="en-US" smtClean="0"/>
              <a:t>http://www.uit.edu.vn</a:t>
            </a:r>
            <a:endParaRPr lang="en-US"/>
          </a:p>
        </p:txBody>
      </p:sp>
      <p:grpSp>
        <p:nvGrpSpPr>
          <p:cNvPr id="18" name="Group 88"/>
          <p:cNvGrpSpPr>
            <a:grpSpLocks/>
          </p:cNvGrpSpPr>
          <p:nvPr/>
        </p:nvGrpSpPr>
        <p:grpSpPr bwMode="auto">
          <a:xfrm>
            <a:off x="1272073" y="1663701"/>
            <a:ext cx="762000" cy="665162"/>
            <a:chOff x="1110" y="2656"/>
            <a:chExt cx="1549" cy="1351"/>
          </a:xfrm>
        </p:grpSpPr>
        <p:sp>
          <p:nvSpPr>
            <p:cNvPr id="19" name="AutoShape 89"/>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AutoShape 90"/>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91"/>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2" name="Group 92"/>
          <p:cNvGrpSpPr>
            <a:grpSpLocks/>
          </p:cNvGrpSpPr>
          <p:nvPr/>
        </p:nvGrpSpPr>
        <p:grpSpPr bwMode="auto">
          <a:xfrm>
            <a:off x="1272073" y="2578101"/>
            <a:ext cx="762000" cy="665162"/>
            <a:chOff x="3174" y="2656"/>
            <a:chExt cx="1549" cy="1351"/>
          </a:xfrm>
        </p:grpSpPr>
        <p:sp>
          <p:nvSpPr>
            <p:cNvPr id="23" name="AutoShape 93"/>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94"/>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AutoShape 95"/>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6" name="Line 96"/>
          <p:cNvSpPr>
            <a:spLocks noChangeShapeType="1"/>
          </p:cNvSpPr>
          <p:nvPr/>
        </p:nvSpPr>
        <p:spPr bwMode="auto">
          <a:xfrm>
            <a:off x="1881673" y="22733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Text Box 97"/>
          <p:cNvSpPr txBox="1">
            <a:spLocks noChangeArrowheads="1"/>
          </p:cNvSpPr>
          <p:nvPr/>
        </p:nvSpPr>
        <p:spPr bwMode="auto">
          <a:xfrm>
            <a:off x="2286000" y="1685926"/>
            <a:ext cx="23551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Giới thiệu đề tài</a:t>
            </a:r>
            <a:endParaRPr lang="en-US" sz="2400"/>
          </a:p>
        </p:txBody>
      </p:sp>
      <p:sp>
        <p:nvSpPr>
          <p:cNvPr id="28" name="Text Box 98"/>
          <p:cNvSpPr txBox="1">
            <a:spLocks noChangeArrowheads="1"/>
          </p:cNvSpPr>
          <p:nvPr/>
        </p:nvSpPr>
        <p:spPr bwMode="gray">
          <a:xfrm>
            <a:off x="1468923" y="17621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1</a:t>
            </a:r>
          </a:p>
        </p:txBody>
      </p:sp>
      <p:sp>
        <p:nvSpPr>
          <p:cNvPr id="29" name="Line 99"/>
          <p:cNvSpPr>
            <a:spLocks noChangeShapeType="1"/>
          </p:cNvSpPr>
          <p:nvPr/>
        </p:nvSpPr>
        <p:spPr bwMode="auto">
          <a:xfrm>
            <a:off x="1881673" y="31877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Text Box 100"/>
          <p:cNvSpPr txBox="1">
            <a:spLocks noChangeArrowheads="1"/>
          </p:cNvSpPr>
          <p:nvPr/>
        </p:nvSpPr>
        <p:spPr bwMode="auto">
          <a:xfrm>
            <a:off x="2286000" y="2600326"/>
            <a:ext cx="5662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Khảo sát các phương pháp khuyến nghị</a:t>
            </a:r>
            <a:endParaRPr lang="en-US" sz="2400"/>
          </a:p>
        </p:txBody>
      </p:sp>
      <p:sp>
        <p:nvSpPr>
          <p:cNvPr id="31" name="Text Box 101"/>
          <p:cNvSpPr txBox="1">
            <a:spLocks noChangeArrowheads="1"/>
          </p:cNvSpPr>
          <p:nvPr/>
        </p:nvSpPr>
        <p:spPr bwMode="gray">
          <a:xfrm>
            <a:off x="1468923" y="26765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2</a:t>
            </a:r>
          </a:p>
        </p:txBody>
      </p:sp>
      <p:grpSp>
        <p:nvGrpSpPr>
          <p:cNvPr id="32" name="Group 102"/>
          <p:cNvGrpSpPr>
            <a:grpSpLocks/>
          </p:cNvGrpSpPr>
          <p:nvPr/>
        </p:nvGrpSpPr>
        <p:grpSpPr bwMode="auto">
          <a:xfrm>
            <a:off x="1272073" y="3470276"/>
            <a:ext cx="762000" cy="665162"/>
            <a:chOff x="1110" y="2656"/>
            <a:chExt cx="1549" cy="1351"/>
          </a:xfrm>
        </p:grpSpPr>
        <p:sp>
          <p:nvSpPr>
            <p:cNvPr id="33" name="AutoShape 103"/>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104"/>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utoShape 105"/>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 name="Group 106"/>
          <p:cNvGrpSpPr>
            <a:grpSpLocks/>
          </p:cNvGrpSpPr>
          <p:nvPr/>
        </p:nvGrpSpPr>
        <p:grpSpPr bwMode="auto">
          <a:xfrm>
            <a:off x="1272073" y="4384676"/>
            <a:ext cx="762000" cy="665162"/>
            <a:chOff x="3174" y="2656"/>
            <a:chExt cx="1549" cy="1351"/>
          </a:xfrm>
        </p:grpSpPr>
        <p:sp>
          <p:nvSpPr>
            <p:cNvPr id="37"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0" name="Line 110"/>
          <p:cNvSpPr>
            <a:spLocks noChangeShapeType="1"/>
          </p:cNvSpPr>
          <p:nvPr/>
        </p:nvSpPr>
        <p:spPr bwMode="auto">
          <a:xfrm>
            <a:off x="1881673" y="4079876"/>
            <a:ext cx="6066454" cy="55562"/>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Text Box 111"/>
          <p:cNvSpPr txBox="1">
            <a:spLocks noChangeArrowheads="1"/>
          </p:cNvSpPr>
          <p:nvPr/>
        </p:nvSpPr>
        <p:spPr bwMode="auto">
          <a:xfrm>
            <a:off x="2286000" y="3345359"/>
            <a:ext cx="4546437"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200" smtClean="0"/>
              <a:t>Phương pháp </a:t>
            </a:r>
            <a:r>
              <a:rPr lang="en-US" sz="2200" smtClean="0"/>
              <a:t>thu giảm số chiều </a:t>
            </a:r>
            <a:br>
              <a:rPr lang="en-US" sz="2200" smtClean="0"/>
            </a:br>
            <a:r>
              <a:rPr lang="en-US" sz="2200" smtClean="0"/>
              <a:t>kết hợp mô hình hồi quy tuyến tính</a:t>
            </a:r>
            <a:endParaRPr lang="en-US" sz="2200"/>
          </a:p>
        </p:txBody>
      </p:sp>
      <p:sp>
        <p:nvSpPr>
          <p:cNvPr id="42" name="Text Box 112"/>
          <p:cNvSpPr txBox="1">
            <a:spLocks noChangeArrowheads="1"/>
          </p:cNvSpPr>
          <p:nvPr/>
        </p:nvSpPr>
        <p:spPr bwMode="gray">
          <a:xfrm>
            <a:off x="1468923" y="35687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3</a:t>
            </a:r>
          </a:p>
        </p:txBody>
      </p:sp>
      <p:sp>
        <p:nvSpPr>
          <p:cNvPr id="43" name="Line 113"/>
          <p:cNvSpPr>
            <a:spLocks noChangeShapeType="1"/>
          </p:cNvSpPr>
          <p:nvPr/>
        </p:nvSpPr>
        <p:spPr bwMode="auto">
          <a:xfrm>
            <a:off x="1881673" y="4994276"/>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Text Box 114"/>
          <p:cNvSpPr txBox="1">
            <a:spLocks noChangeArrowheads="1"/>
          </p:cNvSpPr>
          <p:nvPr/>
        </p:nvSpPr>
        <p:spPr bwMode="auto">
          <a:xfrm>
            <a:off x="2286000" y="4406901"/>
            <a:ext cx="21210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Hiện thực hóa</a:t>
            </a:r>
            <a:endParaRPr lang="en-US" sz="2400"/>
          </a:p>
        </p:txBody>
      </p:sp>
      <p:sp>
        <p:nvSpPr>
          <p:cNvPr id="45" name="Text Box 115"/>
          <p:cNvSpPr txBox="1">
            <a:spLocks noChangeArrowheads="1"/>
          </p:cNvSpPr>
          <p:nvPr/>
        </p:nvSpPr>
        <p:spPr bwMode="gray">
          <a:xfrm>
            <a:off x="1468923" y="44831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4</a:t>
            </a:r>
          </a:p>
        </p:txBody>
      </p:sp>
      <p:grpSp>
        <p:nvGrpSpPr>
          <p:cNvPr id="49" name="Group 106"/>
          <p:cNvGrpSpPr>
            <a:grpSpLocks/>
          </p:cNvGrpSpPr>
          <p:nvPr/>
        </p:nvGrpSpPr>
        <p:grpSpPr bwMode="auto">
          <a:xfrm>
            <a:off x="1272073" y="5278438"/>
            <a:ext cx="762000" cy="665162"/>
            <a:chOff x="3174" y="2656"/>
            <a:chExt cx="1549" cy="1351"/>
          </a:xfrm>
        </p:grpSpPr>
        <p:sp>
          <p:nvSpPr>
            <p:cNvPr id="50"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3" name="Line 113"/>
          <p:cNvSpPr>
            <a:spLocks noChangeShapeType="1"/>
          </p:cNvSpPr>
          <p:nvPr/>
        </p:nvSpPr>
        <p:spPr bwMode="auto">
          <a:xfrm>
            <a:off x="1881673" y="5888038"/>
            <a:ext cx="6066454" cy="485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Text Box 114"/>
          <p:cNvSpPr txBox="1">
            <a:spLocks noChangeArrowheads="1"/>
          </p:cNvSpPr>
          <p:nvPr/>
        </p:nvSpPr>
        <p:spPr bwMode="auto">
          <a:xfrm>
            <a:off x="2286000" y="5300663"/>
            <a:ext cx="2993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solidFill>
                  <a:srgbClr val="FFFF00"/>
                </a:solidFill>
              </a:rPr>
              <a:t>Đánh giá và kết luận</a:t>
            </a:r>
            <a:endParaRPr lang="en-US" sz="2400">
              <a:solidFill>
                <a:srgbClr val="FFFF00"/>
              </a:solidFill>
            </a:endParaRPr>
          </a:p>
        </p:txBody>
      </p:sp>
      <p:sp>
        <p:nvSpPr>
          <p:cNvPr id="55" name="Text Box 115"/>
          <p:cNvSpPr txBox="1">
            <a:spLocks noChangeArrowheads="1"/>
          </p:cNvSpPr>
          <p:nvPr/>
        </p:nvSpPr>
        <p:spPr bwMode="gray">
          <a:xfrm>
            <a:off x="1467836" y="5376863"/>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smtClean="0"/>
              <a:t>5</a:t>
            </a:r>
            <a:endParaRPr lang="en-US" sz="2400" b="1"/>
          </a:p>
        </p:txBody>
      </p:sp>
    </p:spTree>
    <p:extLst>
      <p:ext uri="{BB962C8B-B14F-4D97-AF65-F5344CB8AC3E}">
        <p14:creationId xmlns:p14="http://schemas.microsoft.com/office/powerpoint/2010/main" val="16576217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smtClean="0"/>
              <a:t>Nội dung trình bày</a:t>
            </a:r>
            <a:endParaRPr lang="en-US"/>
          </a:p>
        </p:txBody>
      </p:sp>
      <p:sp>
        <p:nvSpPr>
          <p:cNvPr id="4" name="Footer Placeholder 3"/>
          <p:cNvSpPr>
            <a:spLocks noGrp="1"/>
          </p:cNvSpPr>
          <p:nvPr>
            <p:ph type="ftr" sz="quarter" idx="11"/>
          </p:nvPr>
        </p:nvSpPr>
        <p:spPr>
          <a:xfrm>
            <a:off x="6019800" y="6453187"/>
            <a:ext cx="1790700" cy="307975"/>
          </a:xfrm>
        </p:spPr>
        <p:txBody>
          <a:bodyPr/>
          <a:lstStyle/>
          <a:p>
            <a:r>
              <a:rPr lang="en-US" smtClean="0"/>
              <a:t>http://www.uit.edu.vn</a:t>
            </a:r>
            <a:endParaRPr lang="en-US"/>
          </a:p>
        </p:txBody>
      </p:sp>
      <p:grpSp>
        <p:nvGrpSpPr>
          <p:cNvPr id="18" name="Group 88"/>
          <p:cNvGrpSpPr>
            <a:grpSpLocks/>
          </p:cNvGrpSpPr>
          <p:nvPr/>
        </p:nvGrpSpPr>
        <p:grpSpPr bwMode="auto">
          <a:xfrm>
            <a:off x="1272073" y="1663701"/>
            <a:ext cx="762000" cy="665162"/>
            <a:chOff x="1110" y="2656"/>
            <a:chExt cx="1549" cy="1351"/>
          </a:xfrm>
        </p:grpSpPr>
        <p:sp>
          <p:nvSpPr>
            <p:cNvPr id="19" name="AutoShape 89"/>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AutoShape 90"/>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91"/>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2" name="Group 92"/>
          <p:cNvGrpSpPr>
            <a:grpSpLocks/>
          </p:cNvGrpSpPr>
          <p:nvPr/>
        </p:nvGrpSpPr>
        <p:grpSpPr bwMode="auto">
          <a:xfrm>
            <a:off x="1272073" y="2578101"/>
            <a:ext cx="762000" cy="665162"/>
            <a:chOff x="3174" y="2656"/>
            <a:chExt cx="1549" cy="1351"/>
          </a:xfrm>
        </p:grpSpPr>
        <p:sp>
          <p:nvSpPr>
            <p:cNvPr id="23" name="AutoShape 93"/>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94"/>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AutoShape 95"/>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6" name="Line 96"/>
          <p:cNvSpPr>
            <a:spLocks noChangeShapeType="1"/>
          </p:cNvSpPr>
          <p:nvPr/>
        </p:nvSpPr>
        <p:spPr bwMode="auto">
          <a:xfrm>
            <a:off x="1881673" y="22733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Text Box 97"/>
          <p:cNvSpPr txBox="1">
            <a:spLocks noChangeArrowheads="1"/>
          </p:cNvSpPr>
          <p:nvPr/>
        </p:nvSpPr>
        <p:spPr bwMode="auto">
          <a:xfrm>
            <a:off x="2286000" y="1685926"/>
            <a:ext cx="23551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Giới thiệu đề tài</a:t>
            </a:r>
            <a:endParaRPr lang="en-US" sz="2400"/>
          </a:p>
        </p:txBody>
      </p:sp>
      <p:sp>
        <p:nvSpPr>
          <p:cNvPr id="28" name="Text Box 98"/>
          <p:cNvSpPr txBox="1">
            <a:spLocks noChangeArrowheads="1"/>
          </p:cNvSpPr>
          <p:nvPr/>
        </p:nvSpPr>
        <p:spPr bwMode="gray">
          <a:xfrm>
            <a:off x="1468923" y="17621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1</a:t>
            </a:r>
          </a:p>
        </p:txBody>
      </p:sp>
      <p:sp>
        <p:nvSpPr>
          <p:cNvPr id="29" name="Line 99"/>
          <p:cNvSpPr>
            <a:spLocks noChangeShapeType="1"/>
          </p:cNvSpPr>
          <p:nvPr/>
        </p:nvSpPr>
        <p:spPr bwMode="auto">
          <a:xfrm>
            <a:off x="1881673" y="31877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Text Box 100"/>
          <p:cNvSpPr txBox="1">
            <a:spLocks noChangeArrowheads="1"/>
          </p:cNvSpPr>
          <p:nvPr/>
        </p:nvSpPr>
        <p:spPr bwMode="auto">
          <a:xfrm>
            <a:off x="2286000" y="2600326"/>
            <a:ext cx="5662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Khảo sát các phương pháp khuyến nghị</a:t>
            </a:r>
            <a:endParaRPr lang="en-US" sz="2400"/>
          </a:p>
        </p:txBody>
      </p:sp>
      <p:sp>
        <p:nvSpPr>
          <p:cNvPr id="31" name="Text Box 101"/>
          <p:cNvSpPr txBox="1">
            <a:spLocks noChangeArrowheads="1"/>
          </p:cNvSpPr>
          <p:nvPr/>
        </p:nvSpPr>
        <p:spPr bwMode="gray">
          <a:xfrm>
            <a:off x="1468923" y="26765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2</a:t>
            </a:r>
          </a:p>
        </p:txBody>
      </p:sp>
      <p:grpSp>
        <p:nvGrpSpPr>
          <p:cNvPr id="32" name="Group 102"/>
          <p:cNvGrpSpPr>
            <a:grpSpLocks/>
          </p:cNvGrpSpPr>
          <p:nvPr/>
        </p:nvGrpSpPr>
        <p:grpSpPr bwMode="auto">
          <a:xfrm>
            <a:off x="1272073" y="3470276"/>
            <a:ext cx="762000" cy="665162"/>
            <a:chOff x="1110" y="2656"/>
            <a:chExt cx="1549" cy="1351"/>
          </a:xfrm>
        </p:grpSpPr>
        <p:sp>
          <p:nvSpPr>
            <p:cNvPr id="33" name="AutoShape 103"/>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104"/>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utoShape 105"/>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 name="Group 106"/>
          <p:cNvGrpSpPr>
            <a:grpSpLocks/>
          </p:cNvGrpSpPr>
          <p:nvPr/>
        </p:nvGrpSpPr>
        <p:grpSpPr bwMode="auto">
          <a:xfrm>
            <a:off x="1272073" y="4384676"/>
            <a:ext cx="762000" cy="665162"/>
            <a:chOff x="3174" y="2656"/>
            <a:chExt cx="1549" cy="1351"/>
          </a:xfrm>
        </p:grpSpPr>
        <p:sp>
          <p:nvSpPr>
            <p:cNvPr id="37"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0" name="Line 110"/>
          <p:cNvSpPr>
            <a:spLocks noChangeShapeType="1"/>
          </p:cNvSpPr>
          <p:nvPr/>
        </p:nvSpPr>
        <p:spPr bwMode="auto">
          <a:xfrm>
            <a:off x="1881673" y="4079876"/>
            <a:ext cx="6066454" cy="55562"/>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Text Box 111"/>
          <p:cNvSpPr txBox="1">
            <a:spLocks noChangeArrowheads="1"/>
          </p:cNvSpPr>
          <p:nvPr/>
        </p:nvSpPr>
        <p:spPr bwMode="auto">
          <a:xfrm>
            <a:off x="2286000" y="3345359"/>
            <a:ext cx="4546437"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200" smtClean="0"/>
              <a:t>Phương pháp </a:t>
            </a:r>
            <a:r>
              <a:rPr lang="en-US" sz="2200" smtClean="0"/>
              <a:t>thu giảm số chiều </a:t>
            </a:r>
            <a:br>
              <a:rPr lang="en-US" sz="2200" smtClean="0"/>
            </a:br>
            <a:r>
              <a:rPr lang="en-US" sz="2200" smtClean="0"/>
              <a:t>kết hợp mô hình hồi quy tuyến tính</a:t>
            </a:r>
            <a:endParaRPr lang="en-US" sz="2200"/>
          </a:p>
        </p:txBody>
      </p:sp>
      <p:sp>
        <p:nvSpPr>
          <p:cNvPr id="42" name="Text Box 112"/>
          <p:cNvSpPr txBox="1">
            <a:spLocks noChangeArrowheads="1"/>
          </p:cNvSpPr>
          <p:nvPr/>
        </p:nvSpPr>
        <p:spPr bwMode="gray">
          <a:xfrm>
            <a:off x="1468923" y="35687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3</a:t>
            </a:r>
          </a:p>
        </p:txBody>
      </p:sp>
      <p:sp>
        <p:nvSpPr>
          <p:cNvPr id="43" name="Line 113"/>
          <p:cNvSpPr>
            <a:spLocks noChangeShapeType="1"/>
          </p:cNvSpPr>
          <p:nvPr/>
        </p:nvSpPr>
        <p:spPr bwMode="auto">
          <a:xfrm>
            <a:off x="1881673" y="4994276"/>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Text Box 114"/>
          <p:cNvSpPr txBox="1">
            <a:spLocks noChangeArrowheads="1"/>
          </p:cNvSpPr>
          <p:nvPr/>
        </p:nvSpPr>
        <p:spPr bwMode="auto">
          <a:xfrm>
            <a:off x="2286000" y="4406901"/>
            <a:ext cx="21210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Hiện thực hóa</a:t>
            </a:r>
            <a:endParaRPr lang="en-US" sz="2400"/>
          </a:p>
        </p:txBody>
      </p:sp>
      <p:sp>
        <p:nvSpPr>
          <p:cNvPr id="45" name="Text Box 115"/>
          <p:cNvSpPr txBox="1">
            <a:spLocks noChangeArrowheads="1"/>
          </p:cNvSpPr>
          <p:nvPr/>
        </p:nvSpPr>
        <p:spPr bwMode="gray">
          <a:xfrm>
            <a:off x="1468923" y="44831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4</a:t>
            </a:r>
          </a:p>
        </p:txBody>
      </p:sp>
      <p:grpSp>
        <p:nvGrpSpPr>
          <p:cNvPr id="49" name="Group 106"/>
          <p:cNvGrpSpPr>
            <a:grpSpLocks/>
          </p:cNvGrpSpPr>
          <p:nvPr/>
        </p:nvGrpSpPr>
        <p:grpSpPr bwMode="auto">
          <a:xfrm>
            <a:off x="1272073" y="5278438"/>
            <a:ext cx="762000" cy="665162"/>
            <a:chOff x="3174" y="2656"/>
            <a:chExt cx="1549" cy="1351"/>
          </a:xfrm>
        </p:grpSpPr>
        <p:sp>
          <p:nvSpPr>
            <p:cNvPr id="50"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3" name="Line 113"/>
          <p:cNvSpPr>
            <a:spLocks noChangeShapeType="1"/>
          </p:cNvSpPr>
          <p:nvPr/>
        </p:nvSpPr>
        <p:spPr bwMode="auto">
          <a:xfrm>
            <a:off x="1881673" y="5888038"/>
            <a:ext cx="6066454" cy="485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Text Box 114"/>
          <p:cNvSpPr txBox="1">
            <a:spLocks noChangeArrowheads="1"/>
          </p:cNvSpPr>
          <p:nvPr/>
        </p:nvSpPr>
        <p:spPr bwMode="auto">
          <a:xfrm>
            <a:off x="2286000" y="5300663"/>
            <a:ext cx="2993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Đánh giá và kết luận</a:t>
            </a:r>
            <a:endParaRPr lang="en-US" sz="2400"/>
          </a:p>
        </p:txBody>
      </p:sp>
      <p:sp>
        <p:nvSpPr>
          <p:cNvPr id="55" name="Text Box 115"/>
          <p:cNvSpPr txBox="1">
            <a:spLocks noChangeArrowheads="1"/>
          </p:cNvSpPr>
          <p:nvPr/>
        </p:nvSpPr>
        <p:spPr bwMode="gray">
          <a:xfrm>
            <a:off x="1467836" y="5376863"/>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smtClean="0"/>
              <a:t>5</a:t>
            </a:r>
            <a:endParaRPr lang="en-US" sz="2400" b="1"/>
          </a:p>
        </p:txBody>
      </p:sp>
    </p:spTree>
    <p:extLst>
      <p:ext uri="{BB962C8B-B14F-4D97-AF65-F5344CB8AC3E}">
        <p14:creationId xmlns:p14="http://schemas.microsoft.com/office/powerpoint/2010/main" val="21494274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Đánh giá và </a:t>
            </a:r>
            <a:r>
              <a:rPr lang="en-US"/>
              <a:t>kết </a:t>
            </a:r>
            <a:r>
              <a:rPr lang="en-US" smtClean="0"/>
              <a:t>luận</a:t>
            </a:r>
            <a:endParaRPr lang="en-US"/>
          </a:p>
        </p:txBody>
      </p:sp>
      <p:sp>
        <p:nvSpPr>
          <p:cNvPr id="3" name="Content Placeholder 2"/>
          <p:cNvSpPr>
            <a:spLocks noGrp="1"/>
          </p:cNvSpPr>
          <p:nvPr>
            <p:ph idx="1"/>
          </p:nvPr>
        </p:nvSpPr>
        <p:spPr/>
        <p:txBody>
          <a:bodyPr/>
          <a:lstStyle/>
          <a:p>
            <a:r>
              <a:rPr lang="en-US" smtClean="0">
                <a:solidFill>
                  <a:schemeClr val="tx1"/>
                </a:solidFill>
              </a:rPr>
              <a:t>Thử nghiệm với bộ dữ liệu Movielens (100.000 dòng, không chứa các điều kiện ngữ cảnh):</a:t>
            </a:r>
            <a:endParaRPr lang="en-US">
              <a:solidFill>
                <a:schemeClr val="tx1"/>
              </a:solidFill>
            </a:endParaRPr>
          </a:p>
        </p:txBody>
      </p:sp>
      <p:sp>
        <p:nvSpPr>
          <p:cNvPr id="4" name="Footer Placeholder 3"/>
          <p:cNvSpPr>
            <a:spLocks noGrp="1"/>
          </p:cNvSpPr>
          <p:nvPr>
            <p:ph type="ftr" sz="quarter" idx="11"/>
          </p:nvPr>
        </p:nvSpPr>
        <p:spPr/>
        <p:txBody>
          <a:bodyPr/>
          <a:lstStyle/>
          <a:p>
            <a:r>
              <a:rPr lang="en-US" smtClean="0"/>
              <a:t>http://www.uit.edu.vn</a:t>
            </a:r>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455277011"/>
              </p:ext>
            </p:extLst>
          </p:nvPr>
        </p:nvGraphicFramePr>
        <p:xfrm>
          <a:off x="25400" y="2362201"/>
          <a:ext cx="9086693" cy="1010059"/>
        </p:xfrm>
        <a:graphic>
          <a:graphicData uri="http://schemas.openxmlformats.org/drawingml/2006/table">
            <a:tbl>
              <a:tblPr firstRow="1" firstCol="1" bandRow="1">
                <a:tableStyleId>{5C22544A-7EE6-4342-B048-85BDC9FD1C3A}</a:tableStyleId>
              </a:tblPr>
              <a:tblGrid>
                <a:gridCol w="826063"/>
                <a:gridCol w="826063"/>
                <a:gridCol w="826063"/>
                <a:gridCol w="826063"/>
                <a:gridCol w="826063"/>
                <a:gridCol w="826063"/>
                <a:gridCol w="826063"/>
                <a:gridCol w="826063"/>
                <a:gridCol w="826063"/>
                <a:gridCol w="826063"/>
                <a:gridCol w="826063"/>
              </a:tblGrid>
              <a:tr h="408911">
                <a:tc>
                  <a:txBody>
                    <a:bodyPr/>
                    <a:lstStyle/>
                    <a:p>
                      <a:pPr algn="ctr">
                        <a:lnSpc>
                          <a:spcPct val="150000"/>
                        </a:lnSpc>
                        <a:spcAft>
                          <a:spcPts val="0"/>
                        </a:spcAft>
                      </a:pPr>
                      <a:r>
                        <a:rPr lang="en-US" sz="2100">
                          <a:effectLst/>
                        </a:rPr>
                        <a:t>Lần</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1</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2</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3</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4</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5</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6</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7</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8</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9</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10</a:t>
                      </a:r>
                      <a:endParaRPr lang="en-US" sz="1700">
                        <a:effectLst/>
                        <a:latin typeface="Calibri"/>
                        <a:cs typeface="Times New Roman"/>
                      </a:endParaRPr>
                    </a:p>
                  </a:txBody>
                  <a:tcPr marL="109710" marR="109710" marT="0" marB="0"/>
                </a:tc>
              </a:tr>
              <a:tr h="581688">
                <a:tc>
                  <a:txBody>
                    <a:bodyPr/>
                    <a:lstStyle/>
                    <a:p>
                      <a:pPr algn="ctr">
                        <a:lnSpc>
                          <a:spcPct val="150000"/>
                        </a:lnSpc>
                        <a:spcAft>
                          <a:spcPts val="0"/>
                        </a:spcAft>
                      </a:pPr>
                      <a:r>
                        <a:rPr lang="en-US" sz="2100">
                          <a:effectLst/>
                        </a:rPr>
                        <a:t>MAE</a:t>
                      </a:r>
                      <a:endParaRPr lang="en-US" sz="1700">
                        <a:effectLst/>
                        <a:latin typeface="Calibri"/>
                        <a:cs typeface="Times New Roman"/>
                      </a:endParaRPr>
                    </a:p>
                  </a:txBody>
                  <a:tcPr marL="109710" marR="109710" marT="0" marB="0"/>
                </a:tc>
                <a:tc>
                  <a:txBody>
                    <a:bodyPr/>
                    <a:lstStyle/>
                    <a:p>
                      <a:pPr algn="ctr">
                        <a:lnSpc>
                          <a:spcPct val="200000"/>
                        </a:lnSpc>
                        <a:spcAft>
                          <a:spcPts val="0"/>
                        </a:spcAft>
                      </a:pPr>
                      <a:r>
                        <a:rPr lang="en-US" sz="1400">
                          <a:effectLst/>
                        </a:rPr>
                        <a:t>0.7456</a:t>
                      </a:r>
                      <a:endParaRPr lang="en-US" sz="1400">
                        <a:effectLst/>
                        <a:latin typeface="Calibri"/>
                        <a:cs typeface="Times New Roman"/>
                      </a:endParaRPr>
                    </a:p>
                  </a:txBody>
                  <a:tcPr marL="109710" marR="109710" marT="0" marB="0"/>
                </a:tc>
                <a:tc>
                  <a:txBody>
                    <a:bodyPr/>
                    <a:lstStyle/>
                    <a:p>
                      <a:pPr algn="ctr">
                        <a:lnSpc>
                          <a:spcPct val="200000"/>
                        </a:lnSpc>
                        <a:spcAft>
                          <a:spcPts val="0"/>
                        </a:spcAft>
                      </a:pPr>
                      <a:r>
                        <a:rPr lang="en-US" sz="1400">
                          <a:effectLst/>
                        </a:rPr>
                        <a:t>0.7709</a:t>
                      </a:r>
                      <a:endParaRPr lang="en-US" sz="1400">
                        <a:effectLst/>
                        <a:latin typeface="Calibri"/>
                        <a:cs typeface="Times New Roman"/>
                      </a:endParaRPr>
                    </a:p>
                  </a:txBody>
                  <a:tcPr marL="109710" marR="109710" marT="0" marB="0"/>
                </a:tc>
                <a:tc>
                  <a:txBody>
                    <a:bodyPr/>
                    <a:lstStyle/>
                    <a:p>
                      <a:pPr algn="ctr">
                        <a:lnSpc>
                          <a:spcPct val="200000"/>
                        </a:lnSpc>
                        <a:spcAft>
                          <a:spcPts val="0"/>
                        </a:spcAft>
                      </a:pPr>
                      <a:r>
                        <a:rPr lang="en-US" sz="1400">
                          <a:effectLst/>
                        </a:rPr>
                        <a:t>0.7522</a:t>
                      </a:r>
                      <a:endParaRPr lang="en-US" sz="1400">
                        <a:effectLst/>
                        <a:latin typeface="Calibri"/>
                        <a:cs typeface="Times New Roman"/>
                      </a:endParaRPr>
                    </a:p>
                  </a:txBody>
                  <a:tcPr marL="109710" marR="109710" marT="0" marB="0"/>
                </a:tc>
                <a:tc>
                  <a:txBody>
                    <a:bodyPr/>
                    <a:lstStyle/>
                    <a:p>
                      <a:pPr algn="ctr">
                        <a:lnSpc>
                          <a:spcPct val="200000"/>
                        </a:lnSpc>
                        <a:spcAft>
                          <a:spcPts val="0"/>
                        </a:spcAft>
                      </a:pPr>
                      <a:r>
                        <a:rPr lang="en-US" sz="1400">
                          <a:effectLst/>
                        </a:rPr>
                        <a:t>0.7628</a:t>
                      </a:r>
                      <a:endParaRPr lang="en-US" sz="1400">
                        <a:effectLst/>
                        <a:latin typeface="Calibri"/>
                        <a:cs typeface="Times New Roman"/>
                      </a:endParaRPr>
                    </a:p>
                  </a:txBody>
                  <a:tcPr marL="109710" marR="109710" marT="0" marB="0"/>
                </a:tc>
                <a:tc>
                  <a:txBody>
                    <a:bodyPr/>
                    <a:lstStyle/>
                    <a:p>
                      <a:pPr algn="ctr">
                        <a:lnSpc>
                          <a:spcPct val="200000"/>
                        </a:lnSpc>
                        <a:spcAft>
                          <a:spcPts val="0"/>
                        </a:spcAft>
                      </a:pPr>
                      <a:r>
                        <a:rPr lang="en-US" sz="1400">
                          <a:effectLst/>
                        </a:rPr>
                        <a:t>0.7438</a:t>
                      </a:r>
                      <a:endParaRPr lang="en-US" sz="1400">
                        <a:effectLst/>
                        <a:latin typeface="Calibri"/>
                        <a:cs typeface="Times New Roman"/>
                      </a:endParaRPr>
                    </a:p>
                  </a:txBody>
                  <a:tcPr marL="109710" marR="109710" marT="0" marB="0"/>
                </a:tc>
                <a:tc>
                  <a:txBody>
                    <a:bodyPr/>
                    <a:lstStyle/>
                    <a:p>
                      <a:pPr algn="ctr">
                        <a:lnSpc>
                          <a:spcPct val="200000"/>
                        </a:lnSpc>
                        <a:spcAft>
                          <a:spcPts val="0"/>
                        </a:spcAft>
                      </a:pPr>
                      <a:r>
                        <a:rPr lang="en-US" sz="1400">
                          <a:effectLst/>
                        </a:rPr>
                        <a:t>0.7552</a:t>
                      </a:r>
                      <a:endParaRPr lang="en-US" sz="1400">
                        <a:effectLst/>
                        <a:latin typeface="Calibri"/>
                        <a:cs typeface="Times New Roman"/>
                      </a:endParaRPr>
                    </a:p>
                  </a:txBody>
                  <a:tcPr marL="109710" marR="109710" marT="0" marB="0"/>
                </a:tc>
                <a:tc>
                  <a:txBody>
                    <a:bodyPr/>
                    <a:lstStyle/>
                    <a:p>
                      <a:pPr algn="ctr">
                        <a:lnSpc>
                          <a:spcPct val="200000"/>
                        </a:lnSpc>
                        <a:spcAft>
                          <a:spcPts val="0"/>
                        </a:spcAft>
                      </a:pPr>
                      <a:r>
                        <a:rPr lang="en-US" sz="1400">
                          <a:effectLst/>
                        </a:rPr>
                        <a:t>0.7472</a:t>
                      </a:r>
                      <a:endParaRPr lang="en-US" sz="1400">
                        <a:effectLst/>
                        <a:latin typeface="Calibri"/>
                        <a:cs typeface="Times New Roman"/>
                      </a:endParaRPr>
                    </a:p>
                  </a:txBody>
                  <a:tcPr marL="109710" marR="109710" marT="0" marB="0"/>
                </a:tc>
                <a:tc>
                  <a:txBody>
                    <a:bodyPr/>
                    <a:lstStyle/>
                    <a:p>
                      <a:pPr algn="ctr">
                        <a:lnSpc>
                          <a:spcPct val="200000"/>
                        </a:lnSpc>
                        <a:spcAft>
                          <a:spcPts val="0"/>
                        </a:spcAft>
                      </a:pPr>
                      <a:r>
                        <a:rPr lang="en-US" sz="1400">
                          <a:effectLst/>
                        </a:rPr>
                        <a:t>0.7509</a:t>
                      </a:r>
                      <a:endParaRPr lang="en-US" sz="1400">
                        <a:effectLst/>
                        <a:latin typeface="Calibri"/>
                        <a:cs typeface="Times New Roman"/>
                      </a:endParaRPr>
                    </a:p>
                  </a:txBody>
                  <a:tcPr marL="109710" marR="109710" marT="0" marB="0"/>
                </a:tc>
                <a:tc>
                  <a:txBody>
                    <a:bodyPr/>
                    <a:lstStyle/>
                    <a:p>
                      <a:pPr algn="ctr">
                        <a:lnSpc>
                          <a:spcPct val="200000"/>
                        </a:lnSpc>
                        <a:spcAft>
                          <a:spcPts val="0"/>
                        </a:spcAft>
                      </a:pPr>
                      <a:r>
                        <a:rPr lang="en-US" sz="1400">
                          <a:effectLst/>
                        </a:rPr>
                        <a:t>0.7775</a:t>
                      </a:r>
                      <a:endParaRPr lang="en-US" sz="1400">
                        <a:effectLst/>
                        <a:latin typeface="Calibri"/>
                        <a:cs typeface="Times New Roman"/>
                      </a:endParaRPr>
                    </a:p>
                  </a:txBody>
                  <a:tcPr marL="109710" marR="109710" marT="0" marB="0"/>
                </a:tc>
                <a:tc>
                  <a:txBody>
                    <a:bodyPr/>
                    <a:lstStyle/>
                    <a:p>
                      <a:pPr algn="ctr">
                        <a:lnSpc>
                          <a:spcPct val="200000"/>
                        </a:lnSpc>
                        <a:spcAft>
                          <a:spcPts val="0"/>
                        </a:spcAft>
                      </a:pPr>
                      <a:r>
                        <a:rPr lang="en-US" sz="1400">
                          <a:effectLst/>
                        </a:rPr>
                        <a:t>0.7722</a:t>
                      </a:r>
                      <a:endParaRPr lang="en-US" sz="1400">
                        <a:effectLst/>
                        <a:latin typeface="Calibri"/>
                        <a:cs typeface="Times New Roman"/>
                      </a:endParaRPr>
                    </a:p>
                  </a:txBody>
                  <a:tcPr marL="109710" marR="109710" marT="0" marB="0"/>
                </a:tc>
              </a:tr>
            </a:tbl>
          </a:graphicData>
        </a:graphic>
      </p:graphicFrame>
      <mc:AlternateContent xmlns:mc="http://schemas.openxmlformats.org/markup-compatibility/2006">
        <mc:Choice xmlns:a14="http://schemas.microsoft.com/office/drawing/2010/main" Requires="a14">
          <p:sp>
            <p:nvSpPr>
              <p:cNvPr id="6" name="TextBox 5"/>
              <p:cNvSpPr txBox="1"/>
              <p:nvPr/>
            </p:nvSpPr>
            <p:spPr>
              <a:xfrm>
                <a:off x="228600" y="3581400"/>
                <a:ext cx="8763000" cy="1938992"/>
              </a:xfrm>
              <a:prstGeom prst="rect">
                <a:avLst/>
              </a:prstGeom>
              <a:noFill/>
            </p:spPr>
            <p:txBody>
              <a:bodyPr wrap="square" rtlCol="0">
                <a:spAutoFit/>
              </a:bodyPr>
              <a:lstStyle/>
              <a:p>
                <a:pPr algn="just"/>
                <a:r>
                  <a:rPr lang="en-US" sz="2400" smtClean="0"/>
                  <a:t>M</a:t>
                </a:r>
                <a:r>
                  <a:rPr lang="en-US" sz="2400" smtClean="0"/>
                  <a:t>ean Absolute Error (</a:t>
                </a:r>
                <a:r>
                  <a:rPr lang="en-US" sz="2400"/>
                  <a:t>MAE</a:t>
                </a:r>
                <a:r>
                  <a:rPr lang="en-US" sz="2400" smtClean="0"/>
                  <a:t>): </a:t>
                </a:r>
                <a:r>
                  <a:rPr lang="en-US" sz="2400"/>
                  <a:t>độ sai lệch trong kết quả dự đoán của thuật toán</a:t>
                </a:r>
                <a:r>
                  <a:rPr lang="en-US" sz="2400"/>
                  <a:t>. </a:t>
                </a:r>
                <a:endParaRPr lang="en-US" sz="2400" smtClean="0"/>
              </a:p>
              <a:p>
                <a:pPr algn="just"/>
                <a:endParaRPr lang="en-US" sz="2400"/>
              </a:p>
              <a:p>
                <a:pPr algn="just"/>
                <a:r>
                  <a:rPr lang="en-US" sz="2400" i="1" u="sng" smtClean="0"/>
                  <a:t>Ví dụ:</a:t>
                </a:r>
                <a:r>
                  <a:rPr lang="en-US" sz="2400" smtClean="0"/>
                  <a:t> </a:t>
                </a:r>
                <a:r>
                  <a:rPr lang="en-US" sz="2400"/>
                  <a:t>MAE = 1 nghĩa là thuật toán có khả năng dự đoán các chỉ số </a:t>
                </a:r>
                <a:r>
                  <a:rPr lang="en-US" sz="2400"/>
                  <a:t>với </a:t>
                </a:r>
                <a:r>
                  <a:rPr lang="en-US" sz="2400" smtClean="0"/>
                  <a:t>sai số là </a:t>
                </a:r>
                <a14:m>
                  <m:oMath xmlns:m="http://schemas.openxmlformats.org/officeDocument/2006/math">
                    <m:r>
                      <a:rPr lang="en-US" sz="2400" i="1"/>
                      <m:t>±1</m:t>
                    </m:r>
                  </m:oMath>
                </a14:m>
                <a:r>
                  <a:rPr lang="en-US" sz="2400"/>
                  <a:t>.</a:t>
                </a:r>
                <a:endParaRPr lang="en-US" sz="2400"/>
              </a:p>
            </p:txBody>
          </p:sp>
        </mc:Choice>
        <mc:Fallback>
          <p:sp>
            <p:nvSpPr>
              <p:cNvPr id="6" name="TextBox 5"/>
              <p:cNvSpPr txBox="1">
                <a:spLocks noRot="1" noChangeAspect="1" noMove="1" noResize="1" noEditPoints="1" noAdjustHandles="1" noChangeArrowheads="1" noChangeShapeType="1" noTextEdit="1"/>
              </p:cNvSpPr>
              <p:nvPr/>
            </p:nvSpPr>
            <p:spPr>
              <a:xfrm>
                <a:off x="228600" y="3581400"/>
                <a:ext cx="8763000" cy="1938992"/>
              </a:xfrm>
              <a:prstGeom prst="rect">
                <a:avLst/>
              </a:prstGeom>
              <a:blipFill rotWithShape="1">
                <a:blip r:embed="rId2"/>
                <a:stretch>
                  <a:fillRect l="-1113" t="-2201" r="-1044" b="-6289"/>
                </a:stretch>
              </a:blipFill>
            </p:spPr>
            <p:txBody>
              <a:bodyPr/>
              <a:lstStyle/>
              <a:p>
                <a:r>
                  <a:rPr lang="en-US">
                    <a:noFill/>
                  </a:rPr>
                  <a:t> </a:t>
                </a:r>
              </a:p>
            </p:txBody>
          </p:sp>
        </mc:Fallback>
      </mc:AlternateContent>
      <p:sp>
        <p:nvSpPr>
          <p:cNvPr id="7" name="TextBox 6"/>
          <p:cNvSpPr txBox="1"/>
          <p:nvPr/>
        </p:nvSpPr>
        <p:spPr>
          <a:xfrm>
            <a:off x="1667354" y="5715000"/>
            <a:ext cx="6027612" cy="461665"/>
          </a:xfrm>
          <a:prstGeom prst="rect">
            <a:avLst/>
          </a:prstGeom>
          <a:noFill/>
        </p:spPr>
        <p:txBody>
          <a:bodyPr wrap="none" rtlCol="0">
            <a:spAutoFit/>
          </a:bodyPr>
          <a:lstStyle/>
          <a:p>
            <a:pPr algn="just"/>
            <a:r>
              <a:rPr lang="en-US" sz="2400">
                <a:solidFill>
                  <a:srgbClr val="FFFF00"/>
                </a:solidFill>
              </a:rPr>
              <a:t>MAE trung bình của </a:t>
            </a:r>
            <a:r>
              <a:rPr lang="en-US" sz="2400">
                <a:solidFill>
                  <a:srgbClr val="FFFF00"/>
                </a:solidFill>
              </a:rPr>
              <a:t>10 </a:t>
            </a:r>
            <a:r>
              <a:rPr lang="en-US" sz="2400" smtClean="0">
                <a:solidFill>
                  <a:srgbClr val="FFFF00"/>
                </a:solidFill>
              </a:rPr>
              <a:t>lần chạy = 0.7578</a:t>
            </a:r>
            <a:r>
              <a:rPr lang="en-US" sz="2400">
                <a:solidFill>
                  <a:srgbClr val="FFFF00"/>
                </a:solidFill>
              </a:rPr>
              <a:t>.</a:t>
            </a:r>
            <a:endParaRPr lang="en-US" sz="2400">
              <a:solidFill>
                <a:srgbClr val="FFFF00"/>
              </a:solidFill>
            </a:endParaRPr>
          </a:p>
        </p:txBody>
      </p:sp>
    </p:spTree>
    <p:extLst>
      <p:ext uri="{BB962C8B-B14F-4D97-AF65-F5344CB8AC3E}">
        <p14:creationId xmlns:p14="http://schemas.microsoft.com/office/powerpoint/2010/main" val="5470686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Đánh giá và </a:t>
            </a:r>
            <a:r>
              <a:rPr lang="en-US"/>
              <a:t>kết </a:t>
            </a:r>
            <a:r>
              <a:rPr lang="en-US" smtClean="0"/>
              <a:t>luận</a:t>
            </a:r>
            <a:endParaRPr lang="en-US"/>
          </a:p>
        </p:txBody>
      </p:sp>
      <p:sp>
        <p:nvSpPr>
          <p:cNvPr id="3" name="Content Placeholder 2"/>
          <p:cNvSpPr>
            <a:spLocks noGrp="1"/>
          </p:cNvSpPr>
          <p:nvPr>
            <p:ph idx="1"/>
          </p:nvPr>
        </p:nvSpPr>
        <p:spPr/>
        <p:txBody>
          <a:bodyPr/>
          <a:lstStyle/>
          <a:p>
            <a:r>
              <a:rPr lang="en-US" smtClean="0">
                <a:solidFill>
                  <a:schemeClr val="tx1"/>
                </a:solidFill>
              </a:rPr>
              <a:t>Thử nghiệm với bộ dữ liệu thu thập thực tế (700 dòng, chứa các điều kiện ngữ cảnh):</a:t>
            </a:r>
            <a:endParaRPr lang="en-US">
              <a:solidFill>
                <a:schemeClr val="tx1"/>
              </a:solidFill>
            </a:endParaRPr>
          </a:p>
        </p:txBody>
      </p:sp>
      <p:sp>
        <p:nvSpPr>
          <p:cNvPr id="4" name="Footer Placeholder 3"/>
          <p:cNvSpPr>
            <a:spLocks noGrp="1"/>
          </p:cNvSpPr>
          <p:nvPr>
            <p:ph type="ftr" sz="quarter" idx="11"/>
          </p:nvPr>
        </p:nvSpPr>
        <p:spPr/>
        <p:txBody>
          <a:bodyPr/>
          <a:lstStyle/>
          <a:p>
            <a:r>
              <a:rPr lang="en-US" smtClean="0"/>
              <a:t>http://www.uit.edu.vn</a:t>
            </a:r>
            <a:endParaRPr lang="en-US"/>
          </a:p>
        </p:txBody>
      </p:sp>
    </p:spTree>
    <p:extLst>
      <p:ext uri="{BB962C8B-B14F-4D97-AF65-F5344CB8AC3E}">
        <p14:creationId xmlns:p14="http://schemas.microsoft.com/office/powerpoint/2010/main" val="20841134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Đánh giá và </a:t>
            </a:r>
            <a:r>
              <a:rPr lang="en-US"/>
              <a:t>kết </a:t>
            </a:r>
            <a:r>
              <a:rPr lang="en-US" smtClean="0"/>
              <a:t>luận</a:t>
            </a:r>
            <a:endParaRPr lang="en-US"/>
          </a:p>
        </p:txBody>
      </p:sp>
      <p:sp>
        <p:nvSpPr>
          <p:cNvPr id="3" name="Content Placeholder 2"/>
          <p:cNvSpPr>
            <a:spLocks noGrp="1"/>
          </p:cNvSpPr>
          <p:nvPr>
            <p:ph idx="1"/>
          </p:nvPr>
        </p:nvSpPr>
        <p:spPr/>
        <p:txBody>
          <a:bodyPr/>
          <a:lstStyle/>
          <a:p>
            <a:r>
              <a:rPr lang="en-US" smtClean="0">
                <a:solidFill>
                  <a:schemeClr val="tx1"/>
                </a:solidFill>
              </a:rPr>
              <a:t>Nhận xét, kết luận: </a:t>
            </a:r>
          </a:p>
          <a:p>
            <a:r>
              <a:rPr lang="en-US" smtClean="0">
                <a:solidFill>
                  <a:schemeClr val="tx1"/>
                </a:solidFill>
              </a:rPr>
              <a:t>Blah blah blah …</a:t>
            </a:r>
            <a:endParaRPr lang="en-US">
              <a:solidFill>
                <a:schemeClr val="tx1"/>
              </a:solidFill>
            </a:endParaRPr>
          </a:p>
        </p:txBody>
      </p:sp>
      <p:sp>
        <p:nvSpPr>
          <p:cNvPr id="4" name="Footer Placeholder 3"/>
          <p:cNvSpPr>
            <a:spLocks noGrp="1"/>
          </p:cNvSpPr>
          <p:nvPr>
            <p:ph type="ftr" sz="quarter" idx="11"/>
          </p:nvPr>
        </p:nvSpPr>
        <p:spPr/>
        <p:txBody>
          <a:bodyPr/>
          <a:lstStyle/>
          <a:p>
            <a:r>
              <a:rPr lang="en-US" smtClean="0"/>
              <a:t>http://www.uit.edu.vn</a:t>
            </a:r>
            <a:endParaRPr lang="en-US"/>
          </a:p>
        </p:txBody>
      </p:sp>
    </p:spTree>
    <p:extLst>
      <p:ext uri="{BB962C8B-B14F-4D97-AF65-F5344CB8AC3E}">
        <p14:creationId xmlns:p14="http://schemas.microsoft.com/office/powerpoint/2010/main" val="34864504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9" name="WordArt 7"/>
          <p:cNvSpPr>
            <a:spLocks noChangeArrowheads="1" noChangeShapeType="1" noTextEdit="1"/>
          </p:cNvSpPr>
          <p:nvPr/>
        </p:nvSpPr>
        <p:spPr bwMode="gray">
          <a:xfrm>
            <a:off x="2514600" y="4800600"/>
            <a:ext cx="6019800" cy="609600"/>
          </a:xfrm>
          <a:prstGeom prst="rect">
            <a:avLst/>
          </a:prstGeom>
        </p:spPr>
        <p:txBody>
          <a:bodyPr wrap="none" fromWordArt="1">
            <a:prstTxWarp prst="textDeflate">
              <a:avLst>
                <a:gd name="adj" fmla="val 0"/>
              </a:avLst>
            </a:prstTxWarp>
          </a:bodyPr>
          <a:lstStyle/>
          <a:p>
            <a:pPr algn="ctr"/>
            <a:r>
              <a:rPr lang="en-US" sz="5400" b="1" kern="10" smtClean="0">
                <a:ln w="28575">
                  <a:solidFill>
                    <a:schemeClr val="tx1"/>
                  </a:solidFill>
                  <a:round/>
                  <a:headEnd/>
                  <a:tailEnd/>
                </a:ln>
                <a:gradFill rotWithShape="1">
                  <a:gsLst>
                    <a:gs pos="0">
                      <a:schemeClr val="bg1"/>
                    </a:gs>
                    <a:gs pos="100000">
                      <a:schemeClr val="accent2"/>
                    </a:gs>
                  </a:gsLst>
                  <a:lin ang="5400000" scaled="1"/>
                </a:gradFill>
                <a:effectLst>
                  <a:outerShdw dist="107763" dir="2700000" algn="ctr" rotWithShape="0">
                    <a:srgbClr val="000000">
                      <a:alpha val="50000"/>
                    </a:srgbClr>
                  </a:outerShdw>
                </a:effectLst>
                <a:latin typeface="Verdana"/>
                <a:ea typeface="Verdana"/>
                <a:cs typeface="Verdana"/>
              </a:rPr>
              <a:t>Cảm ơn đã chú ý theo dõi </a:t>
            </a:r>
            <a:r>
              <a:rPr lang="en-US" sz="5400" b="1" kern="10">
                <a:ln w="28575">
                  <a:solidFill>
                    <a:schemeClr val="tx1"/>
                  </a:solidFill>
                  <a:round/>
                  <a:headEnd/>
                  <a:tailEnd/>
                </a:ln>
                <a:gradFill rotWithShape="1">
                  <a:gsLst>
                    <a:gs pos="0">
                      <a:schemeClr val="bg1"/>
                    </a:gs>
                    <a:gs pos="100000">
                      <a:schemeClr val="accent2"/>
                    </a:gs>
                  </a:gsLst>
                  <a:lin ang="5400000" scaled="1"/>
                </a:gradFill>
                <a:effectLst>
                  <a:outerShdw dist="107763" dir="2700000" algn="ctr" rotWithShape="0">
                    <a:srgbClr val="000000">
                      <a:alpha val="50000"/>
                    </a:srgbClr>
                  </a:outerShdw>
                </a:effectLst>
                <a:latin typeface="Verdana"/>
                <a:ea typeface="Verdana"/>
                <a:cs typeface="Verdana"/>
              </a:rPr>
              <a:t>!</a:t>
            </a:r>
          </a:p>
        </p:txBody>
      </p:sp>
      <p:sp>
        <p:nvSpPr>
          <p:cNvPr id="6" name="Footer Placeholder 3"/>
          <p:cNvSpPr>
            <a:spLocks noGrp="1"/>
          </p:cNvSpPr>
          <p:nvPr>
            <p:ph type="ftr" sz="quarter" idx="3"/>
          </p:nvPr>
        </p:nvSpPr>
        <p:spPr>
          <a:xfrm>
            <a:off x="5715000" y="6221412"/>
            <a:ext cx="1790700" cy="307975"/>
          </a:xfrm>
        </p:spPr>
        <p:txBody>
          <a:bodyPr/>
          <a:lstStyle/>
          <a:p>
            <a:r>
              <a:rPr lang="en-US" smtClean="0"/>
              <a:t>http://www.uit.edu.vn</a:t>
            </a:r>
            <a:endParaRPr lang="en-US"/>
          </a:p>
        </p:txBody>
      </p:sp>
    </p:spTree>
    <p:extLst>
      <p:ext uri="{BB962C8B-B14F-4D97-AF65-F5344CB8AC3E}">
        <p14:creationId xmlns:p14="http://schemas.microsoft.com/office/powerpoint/2010/main" val="6204603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019800" y="6453187"/>
            <a:ext cx="1790700" cy="307975"/>
          </a:xfrm>
        </p:spPr>
        <p:txBody>
          <a:bodyPr/>
          <a:lstStyle/>
          <a:p>
            <a:r>
              <a:rPr lang="en-US" smtClean="0"/>
              <a:t>http://www.uit.edu.vn</a:t>
            </a:r>
            <a:endParaRPr lang="en-US"/>
          </a:p>
        </p:txBody>
      </p:sp>
      <p:grpSp>
        <p:nvGrpSpPr>
          <p:cNvPr id="18" name="Group 88"/>
          <p:cNvGrpSpPr>
            <a:grpSpLocks/>
          </p:cNvGrpSpPr>
          <p:nvPr/>
        </p:nvGrpSpPr>
        <p:grpSpPr bwMode="auto">
          <a:xfrm>
            <a:off x="1272073" y="1663701"/>
            <a:ext cx="762000" cy="665162"/>
            <a:chOff x="1110" y="2656"/>
            <a:chExt cx="1549" cy="1351"/>
          </a:xfrm>
        </p:grpSpPr>
        <p:sp>
          <p:nvSpPr>
            <p:cNvPr id="19" name="AutoShape 89"/>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AutoShape 90"/>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91"/>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2" name="Group 92"/>
          <p:cNvGrpSpPr>
            <a:grpSpLocks/>
          </p:cNvGrpSpPr>
          <p:nvPr/>
        </p:nvGrpSpPr>
        <p:grpSpPr bwMode="auto">
          <a:xfrm>
            <a:off x="1272073" y="2578101"/>
            <a:ext cx="762000" cy="665162"/>
            <a:chOff x="3174" y="2656"/>
            <a:chExt cx="1549" cy="1351"/>
          </a:xfrm>
        </p:grpSpPr>
        <p:sp>
          <p:nvSpPr>
            <p:cNvPr id="23" name="AutoShape 93"/>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94"/>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AutoShape 95"/>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6" name="Line 96"/>
          <p:cNvSpPr>
            <a:spLocks noChangeShapeType="1"/>
          </p:cNvSpPr>
          <p:nvPr/>
        </p:nvSpPr>
        <p:spPr bwMode="auto">
          <a:xfrm>
            <a:off x="1881673" y="22733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Text Box 97"/>
          <p:cNvSpPr txBox="1">
            <a:spLocks noChangeArrowheads="1"/>
          </p:cNvSpPr>
          <p:nvPr/>
        </p:nvSpPr>
        <p:spPr bwMode="auto">
          <a:xfrm>
            <a:off x="2286000" y="1685926"/>
            <a:ext cx="23551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solidFill>
                  <a:srgbClr val="FFFF00"/>
                </a:solidFill>
              </a:rPr>
              <a:t>Giới thiệu đề tài</a:t>
            </a:r>
            <a:endParaRPr lang="en-US" sz="2400">
              <a:solidFill>
                <a:srgbClr val="FFFF00"/>
              </a:solidFill>
            </a:endParaRPr>
          </a:p>
        </p:txBody>
      </p:sp>
      <p:sp>
        <p:nvSpPr>
          <p:cNvPr id="28" name="Text Box 98"/>
          <p:cNvSpPr txBox="1">
            <a:spLocks noChangeArrowheads="1"/>
          </p:cNvSpPr>
          <p:nvPr/>
        </p:nvSpPr>
        <p:spPr bwMode="gray">
          <a:xfrm>
            <a:off x="1468923" y="17621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1</a:t>
            </a:r>
          </a:p>
        </p:txBody>
      </p:sp>
      <p:sp>
        <p:nvSpPr>
          <p:cNvPr id="29" name="Line 99"/>
          <p:cNvSpPr>
            <a:spLocks noChangeShapeType="1"/>
          </p:cNvSpPr>
          <p:nvPr/>
        </p:nvSpPr>
        <p:spPr bwMode="auto">
          <a:xfrm>
            <a:off x="1881673" y="31877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Text Box 100"/>
          <p:cNvSpPr txBox="1">
            <a:spLocks noChangeArrowheads="1"/>
          </p:cNvSpPr>
          <p:nvPr/>
        </p:nvSpPr>
        <p:spPr bwMode="auto">
          <a:xfrm>
            <a:off x="2286000" y="2600326"/>
            <a:ext cx="5662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Khảo sát các phương pháp khuyến nghị</a:t>
            </a:r>
            <a:endParaRPr lang="en-US" sz="2400"/>
          </a:p>
        </p:txBody>
      </p:sp>
      <p:sp>
        <p:nvSpPr>
          <p:cNvPr id="31" name="Text Box 101"/>
          <p:cNvSpPr txBox="1">
            <a:spLocks noChangeArrowheads="1"/>
          </p:cNvSpPr>
          <p:nvPr/>
        </p:nvSpPr>
        <p:spPr bwMode="gray">
          <a:xfrm>
            <a:off x="1468923" y="26765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2</a:t>
            </a:r>
          </a:p>
        </p:txBody>
      </p:sp>
      <p:grpSp>
        <p:nvGrpSpPr>
          <p:cNvPr id="32" name="Group 102"/>
          <p:cNvGrpSpPr>
            <a:grpSpLocks/>
          </p:cNvGrpSpPr>
          <p:nvPr/>
        </p:nvGrpSpPr>
        <p:grpSpPr bwMode="auto">
          <a:xfrm>
            <a:off x="1272073" y="3470276"/>
            <a:ext cx="762000" cy="665162"/>
            <a:chOff x="1110" y="2656"/>
            <a:chExt cx="1549" cy="1351"/>
          </a:xfrm>
        </p:grpSpPr>
        <p:sp>
          <p:nvSpPr>
            <p:cNvPr id="33" name="AutoShape 103"/>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104"/>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utoShape 105"/>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 name="Group 106"/>
          <p:cNvGrpSpPr>
            <a:grpSpLocks/>
          </p:cNvGrpSpPr>
          <p:nvPr/>
        </p:nvGrpSpPr>
        <p:grpSpPr bwMode="auto">
          <a:xfrm>
            <a:off x="1272073" y="4384676"/>
            <a:ext cx="762000" cy="665162"/>
            <a:chOff x="3174" y="2656"/>
            <a:chExt cx="1549" cy="1351"/>
          </a:xfrm>
        </p:grpSpPr>
        <p:sp>
          <p:nvSpPr>
            <p:cNvPr id="37"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0" name="Line 110"/>
          <p:cNvSpPr>
            <a:spLocks noChangeShapeType="1"/>
          </p:cNvSpPr>
          <p:nvPr/>
        </p:nvSpPr>
        <p:spPr bwMode="auto">
          <a:xfrm>
            <a:off x="1881673" y="4079876"/>
            <a:ext cx="6066454" cy="55562"/>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Text Box 111"/>
          <p:cNvSpPr txBox="1">
            <a:spLocks noChangeArrowheads="1"/>
          </p:cNvSpPr>
          <p:nvPr/>
        </p:nvSpPr>
        <p:spPr bwMode="auto">
          <a:xfrm>
            <a:off x="2286000" y="3345359"/>
            <a:ext cx="4546437"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200" smtClean="0"/>
              <a:t>Phương pháp </a:t>
            </a:r>
            <a:r>
              <a:rPr lang="en-US" sz="2200" smtClean="0"/>
              <a:t>thu giảm số chiều </a:t>
            </a:r>
            <a:br>
              <a:rPr lang="en-US" sz="2200" smtClean="0"/>
            </a:br>
            <a:r>
              <a:rPr lang="en-US" sz="2200" smtClean="0"/>
              <a:t>kết hợp mô hình hồi quy tuyến tính</a:t>
            </a:r>
            <a:endParaRPr lang="en-US" sz="2200"/>
          </a:p>
        </p:txBody>
      </p:sp>
      <p:sp>
        <p:nvSpPr>
          <p:cNvPr id="42" name="Text Box 112"/>
          <p:cNvSpPr txBox="1">
            <a:spLocks noChangeArrowheads="1"/>
          </p:cNvSpPr>
          <p:nvPr/>
        </p:nvSpPr>
        <p:spPr bwMode="gray">
          <a:xfrm>
            <a:off x="1468923" y="35687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3</a:t>
            </a:r>
          </a:p>
        </p:txBody>
      </p:sp>
      <p:sp>
        <p:nvSpPr>
          <p:cNvPr id="43" name="Line 113"/>
          <p:cNvSpPr>
            <a:spLocks noChangeShapeType="1"/>
          </p:cNvSpPr>
          <p:nvPr/>
        </p:nvSpPr>
        <p:spPr bwMode="auto">
          <a:xfrm>
            <a:off x="1881673" y="4994276"/>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Text Box 114"/>
          <p:cNvSpPr txBox="1">
            <a:spLocks noChangeArrowheads="1"/>
          </p:cNvSpPr>
          <p:nvPr/>
        </p:nvSpPr>
        <p:spPr bwMode="auto">
          <a:xfrm>
            <a:off x="2286000" y="4406901"/>
            <a:ext cx="21210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Hiện thực hóa</a:t>
            </a:r>
            <a:endParaRPr lang="en-US" sz="2400"/>
          </a:p>
        </p:txBody>
      </p:sp>
      <p:sp>
        <p:nvSpPr>
          <p:cNvPr id="45" name="Text Box 115"/>
          <p:cNvSpPr txBox="1">
            <a:spLocks noChangeArrowheads="1"/>
          </p:cNvSpPr>
          <p:nvPr/>
        </p:nvSpPr>
        <p:spPr bwMode="gray">
          <a:xfrm>
            <a:off x="1468923" y="44831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4</a:t>
            </a:r>
          </a:p>
        </p:txBody>
      </p:sp>
      <p:grpSp>
        <p:nvGrpSpPr>
          <p:cNvPr id="49" name="Group 106"/>
          <p:cNvGrpSpPr>
            <a:grpSpLocks/>
          </p:cNvGrpSpPr>
          <p:nvPr/>
        </p:nvGrpSpPr>
        <p:grpSpPr bwMode="auto">
          <a:xfrm>
            <a:off x="1272073" y="5278438"/>
            <a:ext cx="762000" cy="665162"/>
            <a:chOff x="3174" y="2656"/>
            <a:chExt cx="1549" cy="1351"/>
          </a:xfrm>
        </p:grpSpPr>
        <p:sp>
          <p:nvSpPr>
            <p:cNvPr id="50"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3" name="Line 113"/>
          <p:cNvSpPr>
            <a:spLocks noChangeShapeType="1"/>
          </p:cNvSpPr>
          <p:nvPr/>
        </p:nvSpPr>
        <p:spPr bwMode="auto">
          <a:xfrm>
            <a:off x="1881673" y="5888038"/>
            <a:ext cx="6066454" cy="485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Text Box 114"/>
          <p:cNvSpPr txBox="1">
            <a:spLocks noChangeArrowheads="1"/>
          </p:cNvSpPr>
          <p:nvPr/>
        </p:nvSpPr>
        <p:spPr bwMode="auto">
          <a:xfrm>
            <a:off x="2286000" y="5300663"/>
            <a:ext cx="2993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Đánh giá và kết luận</a:t>
            </a:r>
            <a:endParaRPr lang="en-US" sz="2400"/>
          </a:p>
        </p:txBody>
      </p:sp>
      <p:sp>
        <p:nvSpPr>
          <p:cNvPr id="55" name="Text Box 115"/>
          <p:cNvSpPr txBox="1">
            <a:spLocks noChangeArrowheads="1"/>
          </p:cNvSpPr>
          <p:nvPr/>
        </p:nvSpPr>
        <p:spPr bwMode="gray">
          <a:xfrm>
            <a:off x="1467836" y="5376863"/>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smtClean="0"/>
              <a:t>5</a:t>
            </a:r>
            <a:endParaRPr lang="en-US" sz="2400" b="1"/>
          </a:p>
        </p:txBody>
      </p:sp>
    </p:spTree>
    <p:extLst>
      <p:ext uri="{BB962C8B-B14F-4D97-AF65-F5344CB8AC3E}">
        <p14:creationId xmlns:p14="http://schemas.microsoft.com/office/powerpoint/2010/main" val="16576217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Giới thiệu đề tài</a:t>
            </a:r>
            <a:endParaRPr lang="en-US"/>
          </a:p>
        </p:txBody>
      </p:sp>
      <p:sp>
        <p:nvSpPr>
          <p:cNvPr id="3" name="Content Placeholder 2"/>
          <p:cNvSpPr>
            <a:spLocks noGrp="1"/>
          </p:cNvSpPr>
          <p:nvPr>
            <p:ph idx="1"/>
          </p:nvPr>
        </p:nvSpPr>
        <p:spPr>
          <a:xfrm>
            <a:off x="533400" y="1219200"/>
            <a:ext cx="8153400" cy="2971800"/>
          </a:xfrm>
        </p:spPr>
        <p:txBody>
          <a:bodyPr/>
          <a:lstStyle/>
          <a:p>
            <a:r>
              <a:rPr lang="en-US" smtClean="0">
                <a:solidFill>
                  <a:schemeClr val="tx1"/>
                </a:solidFill>
              </a:rPr>
              <a:t>Việt Nam có tiềm năng du lịch lớn, thu hút khách du lịch thế giới.</a:t>
            </a:r>
          </a:p>
          <a:p>
            <a:r>
              <a:rPr lang="en-US" smtClean="0">
                <a:solidFill>
                  <a:schemeClr val="tx1"/>
                </a:solidFill>
              </a:rPr>
              <a:t>Công nghệ thông tin phát triển, xu hướng sử dụng điện thông minh ngày một phổ biến.</a:t>
            </a:r>
          </a:p>
          <a:p>
            <a:r>
              <a:rPr lang="en-US" smtClean="0">
                <a:solidFill>
                  <a:schemeClr val="tx1"/>
                </a:solidFill>
              </a:rPr>
              <a:t>Khách du lịch cần những thông tin, những lời gợi ý chính xác, nhanh chóng.</a:t>
            </a:r>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5" name="TextBox 4"/>
          <p:cNvSpPr txBox="1"/>
          <p:nvPr/>
        </p:nvSpPr>
        <p:spPr>
          <a:xfrm>
            <a:off x="1253525" y="4876800"/>
            <a:ext cx="6595075" cy="523220"/>
          </a:xfrm>
          <a:prstGeom prst="rect">
            <a:avLst/>
          </a:prstGeom>
          <a:ln/>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800" smtClean="0">
                <a:ln w="18415" cmpd="sng">
                  <a:solidFill>
                    <a:srgbClr val="FFFFFF"/>
                  </a:solidFill>
                  <a:prstDash val="solid"/>
                </a:ln>
                <a:solidFill>
                  <a:srgbClr val="FFFFFF"/>
                </a:solidFill>
                <a:effectLst>
                  <a:outerShdw blurRad="63500" dir="3600000" algn="tl" rotWithShape="0">
                    <a:srgbClr val="000000">
                      <a:alpha val="70000"/>
                    </a:srgbClr>
                  </a:outerShdw>
                </a:effectLst>
              </a:rPr>
              <a:t>Hệ khuyến nghị + Điện thoại thông minh</a:t>
            </a:r>
            <a:endParaRPr lang="en-US">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4161389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019800" y="6453187"/>
            <a:ext cx="1790700" cy="307975"/>
          </a:xfrm>
        </p:spPr>
        <p:txBody>
          <a:bodyPr/>
          <a:lstStyle/>
          <a:p>
            <a:r>
              <a:rPr lang="en-US" smtClean="0"/>
              <a:t>http://www.uit.edu.vn</a:t>
            </a:r>
            <a:endParaRPr lang="en-US"/>
          </a:p>
        </p:txBody>
      </p:sp>
      <p:grpSp>
        <p:nvGrpSpPr>
          <p:cNvPr id="18" name="Group 88"/>
          <p:cNvGrpSpPr>
            <a:grpSpLocks/>
          </p:cNvGrpSpPr>
          <p:nvPr/>
        </p:nvGrpSpPr>
        <p:grpSpPr bwMode="auto">
          <a:xfrm>
            <a:off x="1272073" y="1663701"/>
            <a:ext cx="762000" cy="665162"/>
            <a:chOff x="1110" y="2656"/>
            <a:chExt cx="1549" cy="1351"/>
          </a:xfrm>
        </p:grpSpPr>
        <p:sp>
          <p:nvSpPr>
            <p:cNvPr id="19" name="AutoShape 89"/>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AutoShape 90"/>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91"/>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2" name="Group 92"/>
          <p:cNvGrpSpPr>
            <a:grpSpLocks/>
          </p:cNvGrpSpPr>
          <p:nvPr/>
        </p:nvGrpSpPr>
        <p:grpSpPr bwMode="auto">
          <a:xfrm>
            <a:off x="1272073" y="2578101"/>
            <a:ext cx="762000" cy="665162"/>
            <a:chOff x="3174" y="2656"/>
            <a:chExt cx="1549" cy="1351"/>
          </a:xfrm>
        </p:grpSpPr>
        <p:sp>
          <p:nvSpPr>
            <p:cNvPr id="23" name="AutoShape 93"/>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94"/>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AutoShape 95"/>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6" name="Line 96"/>
          <p:cNvSpPr>
            <a:spLocks noChangeShapeType="1"/>
          </p:cNvSpPr>
          <p:nvPr/>
        </p:nvSpPr>
        <p:spPr bwMode="auto">
          <a:xfrm>
            <a:off x="1881673" y="22733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Text Box 97"/>
          <p:cNvSpPr txBox="1">
            <a:spLocks noChangeArrowheads="1"/>
          </p:cNvSpPr>
          <p:nvPr/>
        </p:nvSpPr>
        <p:spPr bwMode="auto">
          <a:xfrm>
            <a:off x="2286000" y="1685926"/>
            <a:ext cx="23551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Giới thiệu đề tài</a:t>
            </a:r>
            <a:endParaRPr lang="en-US" sz="2400"/>
          </a:p>
        </p:txBody>
      </p:sp>
      <p:sp>
        <p:nvSpPr>
          <p:cNvPr id="28" name="Text Box 98"/>
          <p:cNvSpPr txBox="1">
            <a:spLocks noChangeArrowheads="1"/>
          </p:cNvSpPr>
          <p:nvPr/>
        </p:nvSpPr>
        <p:spPr bwMode="gray">
          <a:xfrm>
            <a:off x="1468923" y="17621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1</a:t>
            </a:r>
          </a:p>
        </p:txBody>
      </p:sp>
      <p:sp>
        <p:nvSpPr>
          <p:cNvPr id="29" name="Line 99"/>
          <p:cNvSpPr>
            <a:spLocks noChangeShapeType="1"/>
          </p:cNvSpPr>
          <p:nvPr/>
        </p:nvSpPr>
        <p:spPr bwMode="auto">
          <a:xfrm>
            <a:off x="1881673" y="31877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Text Box 100"/>
          <p:cNvSpPr txBox="1">
            <a:spLocks noChangeArrowheads="1"/>
          </p:cNvSpPr>
          <p:nvPr/>
        </p:nvSpPr>
        <p:spPr bwMode="auto">
          <a:xfrm>
            <a:off x="2286000" y="2600326"/>
            <a:ext cx="5662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solidFill>
                  <a:srgbClr val="FFFF00"/>
                </a:solidFill>
              </a:rPr>
              <a:t>Khảo sát các phương pháp khuyến nghị</a:t>
            </a:r>
            <a:endParaRPr lang="en-US" sz="2400">
              <a:solidFill>
                <a:srgbClr val="FFFF00"/>
              </a:solidFill>
            </a:endParaRPr>
          </a:p>
        </p:txBody>
      </p:sp>
      <p:sp>
        <p:nvSpPr>
          <p:cNvPr id="31" name="Text Box 101"/>
          <p:cNvSpPr txBox="1">
            <a:spLocks noChangeArrowheads="1"/>
          </p:cNvSpPr>
          <p:nvPr/>
        </p:nvSpPr>
        <p:spPr bwMode="gray">
          <a:xfrm>
            <a:off x="1468923" y="26765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2</a:t>
            </a:r>
          </a:p>
        </p:txBody>
      </p:sp>
      <p:grpSp>
        <p:nvGrpSpPr>
          <p:cNvPr id="32" name="Group 102"/>
          <p:cNvGrpSpPr>
            <a:grpSpLocks/>
          </p:cNvGrpSpPr>
          <p:nvPr/>
        </p:nvGrpSpPr>
        <p:grpSpPr bwMode="auto">
          <a:xfrm>
            <a:off x="1272073" y="3470276"/>
            <a:ext cx="762000" cy="665162"/>
            <a:chOff x="1110" y="2656"/>
            <a:chExt cx="1549" cy="1351"/>
          </a:xfrm>
        </p:grpSpPr>
        <p:sp>
          <p:nvSpPr>
            <p:cNvPr id="33" name="AutoShape 103"/>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104"/>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utoShape 105"/>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 name="Group 106"/>
          <p:cNvGrpSpPr>
            <a:grpSpLocks/>
          </p:cNvGrpSpPr>
          <p:nvPr/>
        </p:nvGrpSpPr>
        <p:grpSpPr bwMode="auto">
          <a:xfrm>
            <a:off x="1272073" y="4384676"/>
            <a:ext cx="762000" cy="665162"/>
            <a:chOff x="3174" y="2656"/>
            <a:chExt cx="1549" cy="1351"/>
          </a:xfrm>
        </p:grpSpPr>
        <p:sp>
          <p:nvSpPr>
            <p:cNvPr id="37"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0" name="Line 110"/>
          <p:cNvSpPr>
            <a:spLocks noChangeShapeType="1"/>
          </p:cNvSpPr>
          <p:nvPr/>
        </p:nvSpPr>
        <p:spPr bwMode="auto">
          <a:xfrm>
            <a:off x="1881673" y="4079876"/>
            <a:ext cx="6066454" cy="55562"/>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Text Box 111"/>
          <p:cNvSpPr txBox="1">
            <a:spLocks noChangeArrowheads="1"/>
          </p:cNvSpPr>
          <p:nvPr/>
        </p:nvSpPr>
        <p:spPr bwMode="auto">
          <a:xfrm>
            <a:off x="2286000" y="3345359"/>
            <a:ext cx="4546437"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200" smtClean="0"/>
              <a:t>Phương pháp </a:t>
            </a:r>
            <a:r>
              <a:rPr lang="en-US" sz="2200" smtClean="0"/>
              <a:t>thu giảm số chiều </a:t>
            </a:r>
            <a:br>
              <a:rPr lang="en-US" sz="2200" smtClean="0"/>
            </a:br>
            <a:r>
              <a:rPr lang="en-US" sz="2200" smtClean="0"/>
              <a:t>kết hợp mô hình hồi quy tuyến tính</a:t>
            </a:r>
            <a:endParaRPr lang="en-US" sz="2200"/>
          </a:p>
        </p:txBody>
      </p:sp>
      <p:sp>
        <p:nvSpPr>
          <p:cNvPr id="42" name="Text Box 112"/>
          <p:cNvSpPr txBox="1">
            <a:spLocks noChangeArrowheads="1"/>
          </p:cNvSpPr>
          <p:nvPr/>
        </p:nvSpPr>
        <p:spPr bwMode="gray">
          <a:xfrm>
            <a:off x="1468923" y="35687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3</a:t>
            </a:r>
          </a:p>
        </p:txBody>
      </p:sp>
      <p:sp>
        <p:nvSpPr>
          <p:cNvPr id="43" name="Line 113"/>
          <p:cNvSpPr>
            <a:spLocks noChangeShapeType="1"/>
          </p:cNvSpPr>
          <p:nvPr/>
        </p:nvSpPr>
        <p:spPr bwMode="auto">
          <a:xfrm>
            <a:off x="1881673" y="4994276"/>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Text Box 114"/>
          <p:cNvSpPr txBox="1">
            <a:spLocks noChangeArrowheads="1"/>
          </p:cNvSpPr>
          <p:nvPr/>
        </p:nvSpPr>
        <p:spPr bwMode="auto">
          <a:xfrm>
            <a:off x="2286000" y="4406901"/>
            <a:ext cx="21210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Hiện thực hóa</a:t>
            </a:r>
            <a:endParaRPr lang="en-US" sz="2400"/>
          </a:p>
        </p:txBody>
      </p:sp>
      <p:sp>
        <p:nvSpPr>
          <p:cNvPr id="45" name="Text Box 115"/>
          <p:cNvSpPr txBox="1">
            <a:spLocks noChangeArrowheads="1"/>
          </p:cNvSpPr>
          <p:nvPr/>
        </p:nvSpPr>
        <p:spPr bwMode="gray">
          <a:xfrm>
            <a:off x="1468923" y="44831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4</a:t>
            </a:r>
          </a:p>
        </p:txBody>
      </p:sp>
      <p:grpSp>
        <p:nvGrpSpPr>
          <p:cNvPr id="49" name="Group 106"/>
          <p:cNvGrpSpPr>
            <a:grpSpLocks/>
          </p:cNvGrpSpPr>
          <p:nvPr/>
        </p:nvGrpSpPr>
        <p:grpSpPr bwMode="auto">
          <a:xfrm>
            <a:off x="1272073" y="5278438"/>
            <a:ext cx="762000" cy="665162"/>
            <a:chOff x="3174" y="2656"/>
            <a:chExt cx="1549" cy="1351"/>
          </a:xfrm>
        </p:grpSpPr>
        <p:sp>
          <p:nvSpPr>
            <p:cNvPr id="50"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3" name="Line 113"/>
          <p:cNvSpPr>
            <a:spLocks noChangeShapeType="1"/>
          </p:cNvSpPr>
          <p:nvPr/>
        </p:nvSpPr>
        <p:spPr bwMode="auto">
          <a:xfrm>
            <a:off x="1881673" y="5888038"/>
            <a:ext cx="6066454" cy="485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Text Box 114"/>
          <p:cNvSpPr txBox="1">
            <a:spLocks noChangeArrowheads="1"/>
          </p:cNvSpPr>
          <p:nvPr/>
        </p:nvSpPr>
        <p:spPr bwMode="auto">
          <a:xfrm>
            <a:off x="2286000" y="5300663"/>
            <a:ext cx="2993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Đánh giá và kết luận</a:t>
            </a:r>
            <a:endParaRPr lang="en-US" sz="2400"/>
          </a:p>
        </p:txBody>
      </p:sp>
      <p:sp>
        <p:nvSpPr>
          <p:cNvPr id="55" name="Text Box 115"/>
          <p:cNvSpPr txBox="1">
            <a:spLocks noChangeArrowheads="1"/>
          </p:cNvSpPr>
          <p:nvPr/>
        </p:nvSpPr>
        <p:spPr bwMode="gray">
          <a:xfrm>
            <a:off x="1467836" y="5376863"/>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smtClean="0"/>
              <a:t>5</a:t>
            </a:r>
            <a:endParaRPr lang="en-US" sz="2400" b="1"/>
          </a:p>
        </p:txBody>
      </p:sp>
    </p:spTree>
    <p:extLst>
      <p:ext uri="{BB962C8B-B14F-4D97-AF65-F5344CB8AC3E}">
        <p14:creationId xmlns:p14="http://schemas.microsoft.com/office/powerpoint/2010/main" val="16576217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smtClean="0"/>
              <a:t>Phương </a:t>
            </a:r>
            <a:r>
              <a:rPr lang="en-US" sz="2800" smtClean="0"/>
              <a:t>pháp khuyến </a:t>
            </a:r>
            <a:r>
              <a:rPr lang="en-US" sz="2800" smtClean="0"/>
              <a:t>nghị hai chiều</a:t>
            </a:r>
            <a:endParaRPr lang="en-US" sz="2800"/>
          </a:p>
        </p:txBody>
      </p:sp>
      <p:sp>
        <p:nvSpPr>
          <p:cNvPr id="3" name="Content Placeholder 2"/>
          <p:cNvSpPr>
            <a:spLocks noGrp="1"/>
          </p:cNvSpPr>
          <p:nvPr>
            <p:ph idx="1"/>
          </p:nvPr>
        </p:nvSpPr>
        <p:spPr/>
        <p:txBody>
          <a:bodyPr/>
          <a:lstStyle/>
          <a:p>
            <a:pPr algn="just"/>
            <a:r>
              <a:rPr lang="en-US" smtClean="0">
                <a:solidFill>
                  <a:schemeClr val="tx1"/>
                </a:solidFill>
              </a:rPr>
              <a:t>Các hệ thống khuyến nghị truyền thống </a:t>
            </a:r>
            <a:r>
              <a:rPr lang="en-US" smtClean="0">
                <a:solidFill>
                  <a:schemeClr val="tx1"/>
                </a:solidFill>
              </a:rPr>
              <a:t>chỉ quan </a:t>
            </a:r>
            <a:r>
              <a:rPr lang="en-US" smtClean="0">
                <a:solidFill>
                  <a:schemeClr val="tx1"/>
                </a:solidFill>
              </a:rPr>
              <a:t>tâm 2 yếu </a:t>
            </a:r>
            <a:r>
              <a:rPr lang="en-US" smtClean="0">
                <a:solidFill>
                  <a:schemeClr val="tx1"/>
                </a:solidFill>
              </a:rPr>
              <a:t>tố (2 chiều): </a:t>
            </a:r>
            <a:r>
              <a:rPr lang="en-US" smtClean="0">
                <a:solidFill>
                  <a:schemeClr val="tx1"/>
                </a:solidFill>
              </a:rPr>
              <a:t>người dùng và đối tượng cần được khuyến nghị</a:t>
            </a:r>
            <a:r>
              <a:rPr lang="en-US" smtClean="0">
                <a:solidFill>
                  <a:schemeClr val="tx1"/>
                </a:solidFill>
              </a:rPr>
              <a:t>.</a:t>
            </a:r>
          </a:p>
          <a:p>
            <a:pPr marL="0" indent="0" algn="ctr">
              <a:buNone/>
            </a:pPr>
            <a:r>
              <a:rPr lang="en-US" i="1" smtClean="0">
                <a:solidFill>
                  <a:srgbClr val="FFFF00"/>
                </a:solidFill>
              </a:rPr>
              <a:t>R</a:t>
            </a:r>
            <a:r>
              <a:rPr lang="en-US" i="1">
                <a:solidFill>
                  <a:srgbClr val="FFFF00"/>
                </a:solidFill>
              </a:rPr>
              <a:t>: </a:t>
            </a:r>
            <a:r>
              <a:rPr lang="en-US" i="1" smtClean="0">
                <a:solidFill>
                  <a:srgbClr val="FFFF00"/>
                </a:solidFill>
              </a:rPr>
              <a:t>(Users </a:t>
            </a:r>
            <a:r>
              <a:rPr lang="en-US">
                <a:solidFill>
                  <a:srgbClr val="FFFF00"/>
                </a:solidFill>
              </a:rPr>
              <a:t>x</a:t>
            </a:r>
            <a:r>
              <a:rPr lang="en-US" i="1">
                <a:solidFill>
                  <a:srgbClr val="FFFF00"/>
                </a:solidFill>
              </a:rPr>
              <a:t> </a:t>
            </a:r>
            <a:r>
              <a:rPr lang="en-US" i="1" smtClean="0">
                <a:solidFill>
                  <a:srgbClr val="FFFF00"/>
                </a:solidFill>
              </a:rPr>
              <a:t>Items) </a:t>
            </a:r>
            <a:r>
              <a:rPr lang="en-US" i="1">
                <a:solidFill>
                  <a:srgbClr val="FFFF00"/>
                </a:solidFill>
                <a:sym typeface="Wingdings"/>
              </a:rPr>
              <a:t></a:t>
            </a:r>
            <a:r>
              <a:rPr lang="en-US" i="1">
                <a:solidFill>
                  <a:srgbClr val="FFFF00"/>
                </a:solidFill>
              </a:rPr>
              <a:t> </a:t>
            </a:r>
            <a:r>
              <a:rPr lang="en-US" i="1" smtClean="0">
                <a:solidFill>
                  <a:srgbClr val="FFFF00"/>
                </a:solidFill>
              </a:rPr>
              <a:t>Ratings</a:t>
            </a:r>
          </a:p>
          <a:p>
            <a:pPr marL="0" indent="0" algn="just">
              <a:buNone/>
            </a:pPr>
            <a:endParaRPr lang="en-US">
              <a:solidFill>
                <a:schemeClr val="tx1"/>
              </a:solidFill>
            </a:endParaRPr>
          </a:p>
          <a:p>
            <a:pPr algn="just"/>
            <a:r>
              <a:rPr lang="en-US" smtClean="0">
                <a:solidFill>
                  <a:schemeClr val="tx1"/>
                </a:solidFill>
              </a:rPr>
              <a:t>Mục tiêu: dựa vào những chỉ số đánh giá đã có của những người dùng đối với các đối tượng, từ đó dự đoán những chỉ số đánh giá còn thiếu. Sau đó, chọn ra những đối tượng có chỉ số đánh giá dự đoán cao nhất, gợi ý cho người dùng.</a:t>
            </a:r>
            <a:endParaRPr lang="en-US">
              <a:solidFill>
                <a:schemeClr val="tx1"/>
              </a:solidFill>
            </a:endParaRPr>
          </a:p>
        </p:txBody>
      </p:sp>
      <p:sp>
        <p:nvSpPr>
          <p:cNvPr id="4" name="Footer Placeholder 3"/>
          <p:cNvSpPr>
            <a:spLocks noGrp="1"/>
          </p:cNvSpPr>
          <p:nvPr>
            <p:ph type="ftr" sz="quarter" idx="11"/>
          </p:nvPr>
        </p:nvSpPr>
        <p:spPr/>
        <p:txBody>
          <a:bodyPr/>
          <a:lstStyle/>
          <a:p>
            <a:r>
              <a:rPr lang="en-US" smtClean="0"/>
              <a:t>http://www.uit.edu.vn</a:t>
            </a:r>
            <a:endParaRPr lang="en-US"/>
          </a:p>
        </p:txBody>
      </p:sp>
    </p:spTree>
    <p:extLst>
      <p:ext uri="{BB962C8B-B14F-4D97-AF65-F5344CB8AC3E}">
        <p14:creationId xmlns:p14="http://schemas.microsoft.com/office/powerpoint/2010/main" val="12430970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t>Phương pháp khuyến nghị hai chiều</a:t>
            </a:r>
            <a:endParaRPr lang="en-US" sz="2800"/>
          </a:p>
        </p:txBody>
      </p:sp>
      <p:sp>
        <p:nvSpPr>
          <p:cNvPr id="3" name="Content Placeholder 2"/>
          <p:cNvSpPr>
            <a:spLocks noGrp="1"/>
          </p:cNvSpPr>
          <p:nvPr>
            <p:ph idx="1"/>
          </p:nvPr>
        </p:nvSpPr>
        <p:spPr>
          <a:xfrm>
            <a:off x="457200" y="1219200"/>
            <a:ext cx="8382000" cy="5181600"/>
          </a:xfrm>
        </p:spPr>
        <p:txBody>
          <a:bodyPr/>
          <a:lstStyle/>
          <a:p>
            <a:pPr algn="just"/>
            <a:r>
              <a:rPr lang="en-US" smtClean="0">
                <a:solidFill>
                  <a:schemeClr val="tx1"/>
                </a:solidFill>
              </a:rPr>
              <a:t>Khuyến nghị dựa trên nội dung (content-based).</a:t>
            </a:r>
          </a:p>
          <a:p>
            <a:pPr algn="just"/>
            <a:endParaRPr lang="en-US" smtClean="0">
              <a:solidFill>
                <a:schemeClr val="tx1"/>
              </a:solidFill>
            </a:endParaRPr>
          </a:p>
          <a:p>
            <a:pPr algn="just"/>
            <a:r>
              <a:rPr lang="en-US" smtClean="0">
                <a:solidFill>
                  <a:schemeClr val="tx1"/>
                </a:solidFill>
              </a:rPr>
              <a:t>Khuyến nghị bằng cách đánh giá độ tương đồng (collaborative).</a:t>
            </a:r>
          </a:p>
          <a:p>
            <a:pPr lvl="1" algn="just">
              <a:buFont typeface="Arial" pitchFamily="34" charset="0"/>
              <a:buChar char="•"/>
            </a:pPr>
            <a:r>
              <a:rPr lang="en-US" sz="2500" smtClean="0">
                <a:solidFill>
                  <a:schemeClr val="tx1"/>
                </a:solidFill>
              </a:rPr>
              <a:t>Khuyến nghị dựa trên kinh nghiệm (memory-based).</a:t>
            </a:r>
          </a:p>
          <a:p>
            <a:pPr lvl="1" algn="just">
              <a:buFont typeface="Arial" pitchFamily="34" charset="0"/>
              <a:buChar char="•"/>
            </a:pPr>
            <a:r>
              <a:rPr lang="en-US" sz="2500" smtClean="0">
                <a:solidFill>
                  <a:schemeClr val="tx1"/>
                </a:solidFill>
              </a:rPr>
              <a:t>Khuyến nghị dựa trên mô hình (model-based).</a:t>
            </a:r>
          </a:p>
          <a:p>
            <a:pPr lvl="1" algn="just">
              <a:buFont typeface="Arial" pitchFamily="34" charset="0"/>
              <a:buChar char="•"/>
            </a:pPr>
            <a:endParaRPr lang="en-US" smtClean="0">
              <a:solidFill>
                <a:schemeClr val="tx1"/>
              </a:solidFill>
            </a:endParaRPr>
          </a:p>
          <a:p>
            <a:pPr algn="just"/>
            <a:r>
              <a:rPr lang="en-US" smtClean="0">
                <a:solidFill>
                  <a:schemeClr val="tx1"/>
                </a:solidFill>
              </a:rPr>
              <a:t>Khuyến nghị lai (hybrid).</a:t>
            </a:r>
            <a:endParaRPr lang="en-US">
              <a:solidFill>
                <a:schemeClr val="tx1"/>
              </a:solidFill>
            </a:endParaRPr>
          </a:p>
        </p:txBody>
      </p:sp>
      <p:sp>
        <p:nvSpPr>
          <p:cNvPr id="4" name="Footer Placeholder 3"/>
          <p:cNvSpPr>
            <a:spLocks noGrp="1"/>
          </p:cNvSpPr>
          <p:nvPr>
            <p:ph type="ftr" sz="quarter" idx="11"/>
          </p:nvPr>
        </p:nvSpPr>
        <p:spPr/>
        <p:txBody>
          <a:bodyPr/>
          <a:lstStyle/>
          <a:p>
            <a:r>
              <a:rPr lang="en-US" smtClean="0"/>
              <a:t>http://www.uit.edu.vn</a:t>
            </a:r>
            <a:endParaRPr lang="en-US"/>
          </a:p>
        </p:txBody>
      </p:sp>
    </p:spTree>
    <p:extLst>
      <p:ext uri="{BB962C8B-B14F-4D97-AF65-F5344CB8AC3E}">
        <p14:creationId xmlns:p14="http://schemas.microsoft.com/office/powerpoint/2010/main" val="33342507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t>Phương pháp khuyến nghị hai chiều</a:t>
            </a:r>
            <a:endParaRPr lang="en-US" sz="2800"/>
          </a:p>
        </p:txBody>
      </p:sp>
      <p:sp>
        <p:nvSpPr>
          <p:cNvPr id="4" name="Footer Placeholder 3"/>
          <p:cNvSpPr>
            <a:spLocks noGrp="1"/>
          </p:cNvSpPr>
          <p:nvPr>
            <p:ph type="ftr" sz="quarter" idx="11"/>
          </p:nvPr>
        </p:nvSpPr>
        <p:spPr/>
        <p:txBody>
          <a:bodyPr/>
          <a:lstStyle/>
          <a:p>
            <a:r>
              <a:rPr lang="en-US" smtClean="0"/>
              <a:t>http://www.uit.edu.vn</a:t>
            </a:r>
            <a:endParaRPr lang="en-US"/>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66800" y="1447799"/>
            <a:ext cx="2514600" cy="2155371"/>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4038600"/>
            <a:ext cx="2209800" cy="22098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913" y="4038600"/>
            <a:ext cx="2215487" cy="2215487"/>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0244" y="1447800"/>
            <a:ext cx="3133156" cy="2168144"/>
          </a:xfrm>
          <a:prstGeom prst="rect">
            <a:avLst/>
          </a:prstGeom>
        </p:spPr>
      </p:pic>
      <p:sp>
        <p:nvSpPr>
          <p:cNvPr id="11" name="TextBox 10"/>
          <p:cNvSpPr txBox="1"/>
          <p:nvPr/>
        </p:nvSpPr>
        <p:spPr>
          <a:xfrm>
            <a:off x="152400" y="924580"/>
            <a:ext cx="1122423" cy="523220"/>
          </a:xfrm>
          <a:prstGeom prst="rect">
            <a:avLst/>
          </a:prstGeom>
          <a:noFill/>
        </p:spPr>
        <p:txBody>
          <a:bodyPr wrap="none" rtlCol="0">
            <a:spAutoFit/>
          </a:bodyPr>
          <a:lstStyle/>
          <a:p>
            <a:r>
              <a:rPr lang="en-US" sz="2800" smtClean="0"/>
              <a:t>Ví dụ:</a:t>
            </a:r>
            <a:endParaRPr lang="en-US" sz="2800"/>
          </a:p>
        </p:txBody>
      </p:sp>
    </p:spTree>
    <p:extLst>
      <p:ext uri="{BB962C8B-B14F-4D97-AF65-F5344CB8AC3E}">
        <p14:creationId xmlns:p14="http://schemas.microsoft.com/office/powerpoint/2010/main" val="15064566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smtClean="0"/>
              <a:t>Phương pháp khuyến nghị nhiều chiều</a:t>
            </a:r>
            <a:endParaRPr lang="en-US" sz="2800"/>
          </a:p>
        </p:txBody>
      </p:sp>
      <p:sp>
        <p:nvSpPr>
          <p:cNvPr id="3" name="Content Placeholder 2"/>
          <p:cNvSpPr>
            <a:spLocks noGrp="1"/>
          </p:cNvSpPr>
          <p:nvPr>
            <p:ph idx="1"/>
          </p:nvPr>
        </p:nvSpPr>
        <p:spPr/>
        <p:txBody>
          <a:bodyPr/>
          <a:lstStyle/>
          <a:p>
            <a:pPr algn="just"/>
            <a:r>
              <a:rPr lang="en-US" smtClean="0">
                <a:solidFill>
                  <a:schemeClr val="tx1"/>
                </a:solidFill>
              </a:rPr>
              <a:t>Quan tâm đến các chiều ngữ cảnh (context).</a:t>
            </a:r>
          </a:p>
          <a:p>
            <a:pPr marL="0" indent="0" algn="ctr">
              <a:buNone/>
            </a:pPr>
            <a:r>
              <a:rPr lang="en-US" i="1" smtClean="0">
                <a:solidFill>
                  <a:srgbClr val="FFFF00"/>
                </a:solidFill>
              </a:rPr>
              <a:t>R</a:t>
            </a:r>
            <a:r>
              <a:rPr lang="en-US" i="1">
                <a:solidFill>
                  <a:srgbClr val="FFFF00"/>
                </a:solidFill>
              </a:rPr>
              <a:t>: </a:t>
            </a:r>
            <a:r>
              <a:rPr lang="en-US" i="1">
                <a:solidFill>
                  <a:srgbClr val="FFFF00"/>
                </a:solidFill>
              </a:rPr>
              <a:t>(</a:t>
            </a:r>
            <a:r>
              <a:rPr lang="en-US" i="1" smtClean="0">
                <a:solidFill>
                  <a:srgbClr val="FFFF00"/>
                </a:solidFill>
              </a:rPr>
              <a:t>Users </a:t>
            </a:r>
            <a:r>
              <a:rPr lang="en-US">
                <a:solidFill>
                  <a:srgbClr val="FFFF00"/>
                </a:solidFill>
              </a:rPr>
              <a:t>x</a:t>
            </a:r>
            <a:r>
              <a:rPr lang="en-US" i="1">
                <a:solidFill>
                  <a:srgbClr val="FFFF00"/>
                </a:solidFill>
              </a:rPr>
              <a:t> Items </a:t>
            </a:r>
            <a:r>
              <a:rPr lang="en-US">
                <a:solidFill>
                  <a:srgbClr val="FFFF00"/>
                </a:solidFill>
              </a:rPr>
              <a:t>x</a:t>
            </a:r>
            <a:r>
              <a:rPr lang="en-US" i="1">
                <a:solidFill>
                  <a:srgbClr val="FFFF00"/>
                </a:solidFill>
              </a:rPr>
              <a:t> </a:t>
            </a:r>
            <a:r>
              <a:rPr lang="en-US" i="1" smtClean="0">
                <a:solidFill>
                  <a:srgbClr val="FFFF00"/>
                </a:solidFill>
              </a:rPr>
              <a:t>Contexts) </a:t>
            </a:r>
            <a:r>
              <a:rPr lang="en-US" i="1" smtClean="0">
                <a:solidFill>
                  <a:srgbClr val="FFFF00"/>
                </a:solidFill>
                <a:sym typeface="Wingdings"/>
              </a:rPr>
              <a:t></a:t>
            </a:r>
            <a:r>
              <a:rPr lang="en-US" i="1" smtClean="0">
                <a:solidFill>
                  <a:srgbClr val="FFFF00"/>
                </a:solidFill>
              </a:rPr>
              <a:t> Ratings</a:t>
            </a:r>
          </a:p>
          <a:p>
            <a:pPr algn="just"/>
            <a:r>
              <a:rPr lang="en-US" smtClean="0">
                <a:solidFill>
                  <a:schemeClr val="tx1"/>
                </a:solidFill>
              </a:rPr>
              <a:t>Những thông tin ngữ cảnh (thời gian, thời tiết, tâm trạng, bạn đồng hành …) có ảnh hưởng đến đánh giá của người dùng đối với một đối tượng.</a:t>
            </a:r>
          </a:p>
          <a:p>
            <a:pPr marL="0" indent="0" algn="just">
              <a:buNone/>
            </a:pPr>
            <a:r>
              <a:rPr lang="en-US" sz="2500" i="1" u="sng" smtClean="0">
                <a:solidFill>
                  <a:schemeClr val="tx1"/>
                </a:solidFill>
              </a:rPr>
              <a:t>Ví dụ: </a:t>
            </a:r>
          </a:p>
          <a:p>
            <a:pPr lvl="2">
              <a:buFont typeface="Courier New" pitchFamily="49" charset="0"/>
              <a:buChar char="o"/>
            </a:pPr>
            <a:r>
              <a:rPr lang="en-US" sz="2400"/>
              <a:t>Đ</a:t>
            </a:r>
            <a:r>
              <a:rPr lang="en-US" sz="2400" smtClean="0"/>
              <a:t>i xem phim A với người yêu, đánh giá 5.</a:t>
            </a:r>
          </a:p>
          <a:p>
            <a:pPr lvl="2">
              <a:buFont typeface="Courier New" pitchFamily="49" charset="0"/>
              <a:buChar char="o"/>
            </a:pPr>
            <a:r>
              <a:rPr lang="en-US" sz="2400"/>
              <a:t>Đi xem phim A </a:t>
            </a:r>
            <a:r>
              <a:rPr lang="en-US" sz="2400"/>
              <a:t>với </a:t>
            </a:r>
            <a:r>
              <a:rPr lang="en-US" sz="2400" smtClean="0"/>
              <a:t>em trai, </a:t>
            </a:r>
            <a:r>
              <a:rPr lang="en-US" sz="2400"/>
              <a:t>đánh </a:t>
            </a:r>
            <a:r>
              <a:rPr lang="en-US" sz="2400"/>
              <a:t>giá </a:t>
            </a:r>
            <a:r>
              <a:rPr lang="en-US" sz="2400" smtClean="0"/>
              <a:t>4.</a:t>
            </a:r>
          </a:p>
          <a:p>
            <a:pPr lvl="2">
              <a:buFont typeface="Courier New" pitchFamily="49" charset="0"/>
              <a:buChar char="o"/>
            </a:pPr>
            <a:r>
              <a:rPr lang="en-US" sz="2400" smtClean="0"/>
              <a:t>Đi tắm biển buổi sáng, đánh giá 5.</a:t>
            </a:r>
          </a:p>
          <a:p>
            <a:pPr lvl="2">
              <a:buFont typeface="Courier New" pitchFamily="49" charset="0"/>
              <a:buChar char="o"/>
            </a:pPr>
            <a:r>
              <a:rPr lang="en-US" sz="2400" smtClean="0"/>
              <a:t>Đi tắm biển buổi trưa, đánh giá 3.</a:t>
            </a:r>
            <a:endParaRPr lang="en-US" sz="2400"/>
          </a:p>
          <a:p>
            <a:pPr algn="just"/>
            <a:endParaRPr lang="en-US">
              <a:solidFill>
                <a:schemeClr val="tx1"/>
              </a:solidFill>
            </a:endParaRPr>
          </a:p>
          <a:p>
            <a:pPr marL="0" indent="0" algn="just">
              <a:buNone/>
            </a:pPr>
            <a:endParaRPr lang="en-US" smtClean="0">
              <a:solidFill>
                <a:schemeClr val="tx1"/>
              </a:solidFill>
            </a:endParaRPr>
          </a:p>
          <a:p>
            <a:pPr marL="0" indent="0" algn="just">
              <a:buNone/>
            </a:pPr>
            <a:endParaRPr lang="en-US">
              <a:solidFill>
                <a:schemeClr val="tx1"/>
              </a:solidFill>
            </a:endParaRPr>
          </a:p>
          <a:p>
            <a:pPr algn="just"/>
            <a:endParaRPr lang="en-US">
              <a:solidFill>
                <a:schemeClr val="tx1"/>
              </a:solidFill>
            </a:endParaRPr>
          </a:p>
        </p:txBody>
      </p:sp>
      <p:sp>
        <p:nvSpPr>
          <p:cNvPr id="4" name="Footer Placeholder 3"/>
          <p:cNvSpPr>
            <a:spLocks noGrp="1"/>
          </p:cNvSpPr>
          <p:nvPr>
            <p:ph type="ftr" sz="quarter" idx="11"/>
          </p:nvPr>
        </p:nvSpPr>
        <p:spPr/>
        <p:txBody>
          <a:bodyPr/>
          <a:lstStyle/>
          <a:p>
            <a:r>
              <a:rPr lang="en-US" smtClean="0"/>
              <a:t>http://www.uit.edu.vn</a:t>
            </a:r>
            <a:endParaRPr lang="en-US"/>
          </a:p>
        </p:txBody>
      </p:sp>
    </p:spTree>
    <p:extLst>
      <p:ext uri="{BB962C8B-B14F-4D97-AF65-F5344CB8AC3E}">
        <p14:creationId xmlns:p14="http://schemas.microsoft.com/office/powerpoint/2010/main" val="3210553807"/>
      </p:ext>
    </p:extLst>
  </p:cSld>
  <p:clrMapOvr>
    <a:masterClrMapping/>
  </p:clrMapOvr>
  <p:timing>
    <p:tnLst>
      <p:par>
        <p:cTn id="1" dur="indefinite" restart="never" nodeType="tmRoot"/>
      </p:par>
    </p:tnLst>
  </p:timing>
</p:sld>
</file>

<file path=ppt/theme/theme1.xml><?xml version="1.0" encoding="utf-8"?>
<a:theme xmlns:a="http://schemas.openxmlformats.org/drawingml/2006/main" name="cdb2004219d">
  <a:themeElements>
    <a:clrScheme name="217tgp_cube_dark 3">
      <a:dk1>
        <a:srgbClr val="969696"/>
      </a:dk1>
      <a:lt1>
        <a:srgbClr val="FFFFFF"/>
      </a:lt1>
      <a:dk2>
        <a:srgbClr val="3F1F53"/>
      </a:dk2>
      <a:lt2>
        <a:srgbClr val="F3CC9D"/>
      </a:lt2>
      <a:accent1>
        <a:srgbClr val="557FE7"/>
      </a:accent1>
      <a:accent2>
        <a:srgbClr val="84ACCA"/>
      </a:accent2>
      <a:accent3>
        <a:srgbClr val="AFABB3"/>
      </a:accent3>
      <a:accent4>
        <a:srgbClr val="DADADA"/>
      </a:accent4>
      <a:accent5>
        <a:srgbClr val="B4C0F1"/>
      </a:accent5>
      <a:accent6>
        <a:srgbClr val="779BB7"/>
      </a:accent6>
      <a:hlink>
        <a:srgbClr val="9351C9"/>
      </a:hlink>
      <a:folHlink>
        <a:srgbClr val="3EB2AC"/>
      </a:folHlink>
    </a:clrScheme>
    <a:fontScheme name="217tgp_cube_dar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17tgp_cube_dark 1">
        <a:dk1>
          <a:srgbClr val="969696"/>
        </a:dk1>
        <a:lt1>
          <a:srgbClr val="FFFFFF"/>
        </a:lt1>
        <a:dk2>
          <a:srgbClr val="005E5C"/>
        </a:dk2>
        <a:lt2>
          <a:srgbClr val="DAEEA2"/>
        </a:lt2>
        <a:accent1>
          <a:srgbClr val="238FD9"/>
        </a:accent1>
        <a:accent2>
          <a:srgbClr val="43A98E"/>
        </a:accent2>
        <a:accent3>
          <a:srgbClr val="AAB6B5"/>
        </a:accent3>
        <a:accent4>
          <a:srgbClr val="DADADA"/>
        </a:accent4>
        <a:accent5>
          <a:srgbClr val="ACC6E9"/>
        </a:accent5>
        <a:accent6>
          <a:srgbClr val="3C9980"/>
        </a:accent6>
        <a:hlink>
          <a:srgbClr val="D8A642"/>
        </a:hlink>
        <a:folHlink>
          <a:srgbClr val="B3703D"/>
        </a:folHlink>
      </a:clrScheme>
      <a:clrMap bg1="dk2" tx1="lt1" bg2="dk1" tx2="lt2" accent1="accent1" accent2="accent2" accent3="accent3" accent4="accent4" accent5="accent5" accent6="accent6" hlink="hlink" folHlink="folHlink"/>
    </a:extraClrScheme>
    <a:extraClrScheme>
      <a:clrScheme name="217tgp_cube_dark 2">
        <a:dk1>
          <a:srgbClr val="969696"/>
        </a:dk1>
        <a:lt1>
          <a:srgbClr val="FFFFFF"/>
        </a:lt1>
        <a:dk2>
          <a:srgbClr val="0A2068"/>
        </a:dk2>
        <a:lt2>
          <a:srgbClr val="85D9F7"/>
        </a:lt2>
        <a:accent1>
          <a:srgbClr val="5AB14B"/>
        </a:accent1>
        <a:accent2>
          <a:srgbClr val="2F7ADF"/>
        </a:accent2>
        <a:accent3>
          <a:srgbClr val="AAABB9"/>
        </a:accent3>
        <a:accent4>
          <a:srgbClr val="DADADA"/>
        </a:accent4>
        <a:accent5>
          <a:srgbClr val="B5D5B1"/>
        </a:accent5>
        <a:accent6>
          <a:srgbClr val="2A6ECA"/>
        </a:accent6>
        <a:hlink>
          <a:srgbClr val="8A52C8"/>
        </a:hlink>
        <a:folHlink>
          <a:srgbClr val="DD8739"/>
        </a:folHlink>
      </a:clrScheme>
      <a:clrMap bg1="dk2" tx1="lt1" bg2="dk1" tx2="lt2" accent1="accent1" accent2="accent2" accent3="accent3" accent4="accent4" accent5="accent5" accent6="accent6" hlink="hlink" folHlink="folHlink"/>
    </a:extraClrScheme>
    <a:extraClrScheme>
      <a:clrScheme name="217tgp_cube_dark 3">
        <a:dk1>
          <a:srgbClr val="969696"/>
        </a:dk1>
        <a:lt1>
          <a:srgbClr val="FFFFFF"/>
        </a:lt1>
        <a:dk2>
          <a:srgbClr val="3F1F53"/>
        </a:dk2>
        <a:lt2>
          <a:srgbClr val="F3CC9D"/>
        </a:lt2>
        <a:accent1>
          <a:srgbClr val="557FE7"/>
        </a:accent1>
        <a:accent2>
          <a:srgbClr val="84ACCA"/>
        </a:accent2>
        <a:accent3>
          <a:srgbClr val="AFABB3"/>
        </a:accent3>
        <a:accent4>
          <a:srgbClr val="DADADA"/>
        </a:accent4>
        <a:accent5>
          <a:srgbClr val="B4C0F1"/>
        </a:accent5>
        <a:accent6>
          <a:srgbClr val="779BB7"/>
        </a:accent6>
        <a:hlink>
          <a:srgbClr val="9351C9"/>
        </a:hlink>
        <a:folHlink>
          <a:srgbClr val="3EB2AC"/>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cdb2004219d</Template>
  <TotalTime>538</TotalTime>
  <Words>890</Words>
  <Application>Microsoft Office PowerPoint</Application>
  <PresentationFormat>On-screen Show (4:3)</PresentationFormat>
  <Paragraphs>168</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cdb2004219d</vt:lpstr>
      <vt:lpstr>HỆ THỐNG KHUYẾN NGHỊ HỖ TRỢ KHÁCH DU LỊCH DÙNG ĐIỆN THOẠI ANDROID</vt:lpstr>
      <vt:lpstr>Nội dung trình bày</vt:lpstr>
      <vt:lpstr>PowerPoint Presentation</vt:lpstr>
      <vt:lpstr>Giới thiệu đề tài</vt:lpstr>
      <vt:lpstr>PowerPoint Presentation</vt:lpstr>
      <vt:lpstr>Phương pháp khuyến nghị hai chiều</vt:lpstr>
      <vt:lpstr>Phương pháp khuyến nghị hai chiều</vt:lpstr>
      <vt:lpstr>Phương pháp khuyến nghị hai chiều</vt:lpstr>
      <vt:lpstr>Phương pháp khuyến nghị nhiều chiều</vt:lpstr>
      <vt:lpstr>Phương pháp khuyến nghị nhiều chiều</vt:lpstr>
      <vt:lpstr>Phương pháp khuyến nghị nhiều chiều</vt:lpstr>
      <vt:lpstr>PowerPoint Presentation</vt:lpstr>
      <vt:lpstr>Phương pháp thu giảm số chiều  kết hợp mô hình hồi quy tuyến tính </vt:lpstr>
      <vt:lpstr>Phương pháp thu giảm số chiều  kết hợp mô hình hồi quy tuyến tính </vt:lpstr>
      <vt:lpstr>PowerPoint Presentation</vt:lpstr>
      <vt:lpstr>Hiện thực hóa</vt:lpstr>
      <vt:lpstr>Hiện thực hóa</vt:lpstr>
      <vt:lpstr>Hiện thực hóa</vt:lpstr>
      <vt:lpstr>PowerPoint Presentation</vt:lpstr>
      <vt:lpstr>Đánh giá và kết luận</vt:lpstr>
      <vt:lpstr>Đánh giá và kết luận</vt:lpstr>
      <vt:lpstr>Đánh giá và kết luận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LEHIEU</dc:creator>
  <cp:lastModifiedBy>LEHIEU</cp:lastModifiedBy>
  <cp:revision>84</cp:revision>
  <dcterms:created xsi:type="dcterms:W3CDTF">2012-01-30T05:10:08Z</dcterms:created>
  <dcterms:modified xsi:type="dcterms:W3CDTF">2012-01-31T10:09:34Z</dcterms:modified>
</cp:coreProperties>
</file>